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4"/>
  </p:notesMasterIdLst>
  <p:sldIdLst>
    <p:sldId id="256" r:id="rId2"/>
    <p:sldId id="258" r:id="rId3"/>
    <p:sldId id="259" r:id="rId4"/>
    <p:sldId id="263" r:id="rId5"/>
    <p:sldId id="264" r:id="rId6"/>
    <p:sldId id="267" r:id="rId7"/>
    <p:sldId id="268" r:id="rId8"/>
    <p:sldId id="260" r:id="rId9"/>
    <p:sldId id="269" r:id="rId10"/>
    <p:sldId id="270" r:id="rId11"/>
    <p:sldId id="271" r:id="rId12"/>
    <p:sldId id="261" r:id="rId13"/>
    <p:sldId id="272" r:id="rId14"/>
    <p:sldId id="273" r:id="rId15"/>
    <p:sldId id="277" r:id="rId16"/>
    <p:sldId id="262" r:id="rId17"/>
    <p:sldId id="278" r:id="rId18"/>
    <p:sldId id="279" r:id="rId19"/>
    <p:sldId id="280" r:id="rId20"/>
    <p:sldId id="276" r:id="rId21"/>
    <p:sldId id="274"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4" autoAdjust="0"/>
    <p:restoredTop sz="87396"/>
  </p:normalViewPr>
  <p:slideViewPr>
    <p:cSldViewPr snapToGrid="0">
      <p:cViewPr>
        <p:scale>
          <a:sx n="105" d="100"/>
          <a:sy n="105" d="100"/>
        </p:scale>
        <p:origin x="115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AA5131-DD3F-45CC-94DE-41A0544AF49A}" type="doc">
      <dgm:prSet loTypeId="urn:microsoft.com/office/officeart/2005/8/layout/process5" loCatId="process" qsTypeId="urn:microsoft.com/office/officeart/2005/8/quickstyle/simple4" qsCatId="simple" csTypeId="urn:microsoft.com/office/officeart/2005/8/colors/colorful1" csCatId="colorful" phldr="1"/>
      <dgm:spPr/>
      <dgm:t>
        <a:bodyPr/>
        <a:lstStyle/>
        <a:p>
          <a:endParaRPr lang="en-US"/>
        </a:p>
      </dgm:t>
    </dgm:pt>
    <dgm:pt modelId="{286CA1C5-FE85-4098-BE20-2E194FC373D6}">
      <dgm:prSet custT="1"/>
      <dgm:spPr/>
      <dgm:t>
        <a:bodyPr/>
        <a:lstStyle/>
        <a:p>
          <a:r>
            <a:rPr lang="es-CO" sz="1600" dirty="0"/>
            <a:t>El cual nos menciona que las personas automáticamente generamos procesos mentales que se reflejan de manera inconsciente en nuestras actitudes o, en este caso, en lo que mencionamos. </a:t>
          </a:r>
          <a:endParaRPr lang="en-US" sz="1600" dirty="0"/>
        </a:p>
      </dgm:t>
    </dgm:pt>
    <dgm:pt modelId="{884BB032-4CF5-4EEF-9142-F6C3FE8E5C1D}" type="parTrans" cxnId="{D2B58DE3-5E89-4B9A-BE29-575CC10980EE}">
      <dgm:prSet/>
      <dgm:spPr/>
      <dgm:t>
        <a:bodyPr/>
        <a:lstStyle/>
        <a:p>
          <a:endParaRPr lang="en-US" sz="2400"/>
        </a:p>
      </dgm:t>
    </dgm:pt>
    <dgm:pt modelId="{8B670AE0-2CB5-4555-8031-134BCFCD32F9}" type="sibTrans" cxnId="{D2B58DE3-5E89-4B9A-BE29-575CC10980EE}">
      <dgm:prSet custT="1"/>
      <dgm:spPr/>
      <dgm:t>
        <a:bodyPr/>
        <a:lstStyle/>
        <a:p>
          <a:endParaRPr lang="en-US" sz="1400"/>
        </a:p>
      </dgm:t>
    </dgm:pt>
    <dgm:pt modelId="{CC25E30A-29CF-4FED-BA9C-0D19E41A656E}">
      <dgm:prSet custT="1"/>
      <dgm:spPr/>
      <dgm:t>
        <a:bodyPr/>
        <a:lstStyle/>
        <a:p>
          <a:r>
            <a:rPr lang="es-CO" sz="1600" dirty="0"/>
            <a:t>De este modo, puede que a una persona le pregunten por datos diferentes que a otra, sin embargo, siempre esta encaminará las respuestas a sus propuestas e ideas, y enfatizará en las que estén más cercanas a sus ideas (el énfasis se verá reflejado en el número de veces que se repite una palabra).</a:t>
          </a:r>
          <a:endParaRPr lang="en-US" sz="1600" dirty="0"/>
        </a:p>
      </dgm:t>
    </dgm:pt>
    <dgm:pt modelId="{FE739D81-2FF1-43EE-A3A0-DCA812F5C747}" type="parTrans" cxnId="{6575C701-FF91-4DAA-8B45-3146D679A62F}">
      <dgm:prSet/>
      <dgm:spPr/>
      <dgm:t>
        <a:bodyPr/>
        <a:lstStyle/>
        <a:p>
          <a:endParaRPr lang="en-US" sz="2400"/>
        </a:p>
      </dgm:t>
    </dgm:pt>
    <dgm:pt modelId="{1A4E7828-74EB-4220-B0C4-29FBB5FF6765}" type="sibTrans" cxnId="{6575C701-FF91-4DAA-8B45-3146D679A62F}">
      <dgm:prSet/>
      <dgm:spPr/>
      <dgm:t>
        <a:bodyPr/>
        <a:lstStyle/>
        <a:p>
          <a:endParaRPr lang="en-US" sz="2400"/>
        </a:p>
      </dgm:t>
    </dgm:pt>
    <dgm:pt modelId="{0DE3D1A6-8368-D94F-B618-BB614860086E}" type="pres">
      <dgm:prSet presAssocID="{55AA5131-DD3F-45CC-94DE-41A0544AF49A}" presName="diagram" presStyleCnt="0">
        <dgm:presLayoutVars>
          <dgm:dir/>
          <dgm:resizeHandles val="exact"/>
        </dgm:presLayoutVars>
      </dgm:prSet>
      <dgm:spPr/>
    </dgm:pt>
    <dgm:pt modelId="{C6325F2B-02CD-7F42-9161-E900C8F52E36}" type="pres">
      <dgm:prSet presAssocID="{286CA1C5-FE85-4098-BE20-2E194FC373D6}" presName="node" presStyleLbl="node1" presStyleIdx="0" presStyleCnt="2" custScaleX="127014" custScaleY="129835" custLinFactNeighborX="-21463" custLinFactNeighborY="1650">
        <dgm:presLayoutVars>
          <dgm:bulletEnabled val="1"/>
        </dgm:presLayoutVars>
      </dgm:prSet>
      <dgm:spPr/>
    </dgm:pt>
    <dgm:pt modelId="{D0A919CE-4869-3449-8AF7-99CE708A8127}" type="pres">
      <dgm:prSet presAssocID="{8B670AE0-2CB5-4555-8031-134BCFCD32F9}" presName="sibTrans" presStyleLbl="sibTrans2D1" presStyleIdx="0" presStyleCnt="1"/>
      <dgm:spPr/>
    </dgm:pt>
    <dgm:pt modelId="{E34FEB32-406C-F845-904C-09FB31394B92}" type="pres">
      <dgm:prSet presAssocID="{8B670AE0-2CB5-4555-8031-134BCFCD32F9}" presName="connectorText" presStyleLbl="sibTrans2D1" presStyleIdx="0" presStyleCnt="1"/>
      <dgm:spPr/>
    </dgm:pt>
    <dgm:pt modelId="{02CAAF9F-6193-E946-8E98-F756D9477B9F}" type="pres">
      <dgm:prSet presAssocID="{CC25E30A-29CF-4FED-BA9C-0D19E41A656E}" presName="node" presStyleLbl="node1" presStyleIdx="1" presStyleCnt="2" custScaleX="170639" custScaleY="126727">
        <dgm:presLayoutVars>
          <dgm:bulletEnabled val="1"/>
        </dgm:presLayoutVars>
      </dgm:prSet>
      <dgm:spPr/>
    </dgm:pt>
  </dgm:ptLst>
  <dgm:cxnLst>
    <dgm:cxn modelId="{6575C701-FF91-4DAA-8B45-3146D679A62F}" srcId="{55AA5131-DD3F-45CC-94DE-41A0544AF49A}" destId="{CC25E30A-29CF-4FED-BA9C-0D19E41A656E}" srcOrd="1" destOrd="0" parTransId="{FE739D81-2FF1-43EE-A3A0-DCA812F5C747}" sibTransId="{1A4E7828-74EB-4220-B0C4-29FBB5FF6765}"/>
    <dgm:cxn modelId="{EB502C5F-C874-3845-B9B2-0AE37D37EC86}" type="presOf" srcId="{8B670AE0-2CB5-4555-8031-134BCFCD32F9}" destId="{D0A919CE-4869-3449-8AF7-99CE708A8127}" srcOrd="0" destOrd="0" presId="urn:microsoft.com/office/officeart/2005/8/layout/process5"/>
    <dgm:cxn modelId="{C0DA6E61-BC70-1243-8802-3F7F73F97939}" type="presOf" srcId="{CC25E30A-29CF-4FED-BA9C-0D19E41A656E}" destId="{02CAAF9F-6193-E946-8E98-F756D9477B9F}" srcOrd="0" destOrd="0" presId="urn:microsoft.com/office/officeart/2005/8/layout/process5"/>
    <dgm:cxn modelId="{948A4C95-F029-FD47-91D0-1E1B6C2DE528}" type="presOf" srcId="{286CA1C5-FE85-4098-BE20-2E194FC373D6}" destId="{C6325F2B-02CD-7F42-9161-E900C8F52E36}" srcOrd="0" destOrd="0" presId="urn:microsoft.com/office/officeart/2005/8/layout/process5"/>
    <dgm:cxn modelId="{A8864C99-173B-1D44-A15A-C274263AA6BF}" type="presOf" srcId="{55AA5131-DD3F-45CC-94DE-41A0544AF49A}" destId="{0DE3D1A6-8368-D94F-B618-BB614860086E}" srcOrd="0" destOrd="0" presId="urn:microsoft.com/office/officeart/2005/8/layout/process5"/>
    <dgm:cxn modelId="{D2B58DE3-5E89-4B9A-BE29-575CC10980EE}" srcId="{55AA5131-DD3F-45CC-94DE-41A0544AF49A}" destId="{286CA1C5-FE85-4098-BE20-2E194FC373D6}" srcOrd="0" destOrd="0" parTransId="{884BB032-4CF5-4EEF-9142-F6C3FE8E5C1D}" sibTransId="{8B670AE0-2CB5-4555-8031-134BCFCD32F9}"/>
    <dgm:cxn modelId="{6B0CBCF9-BB00-6543-AFEB-5A1D418D2FE5}" type="presOf" srcId="{8B670AE0-2CB5-4555-8031-134BCFCD32F9}" destId="{E34FEB32-406C-F845-904C-09FB31394B92}" srcOrd="1" destOrd="0" presId="urn:microsoft.com/office/officeart/2005/8/layout/process5"/>
    <dgm:cxn modelId="{D1521C83-869B-FA4D-9330-61161AD44E89}" type="presParOf" srcId="{0DE3D1A6-8368-D94F-B618-BB614860086E}" destId="{C6325F2B-02CD-7F42-9161-E900C8F52E36}" srcOrd="0" destOrd="0" presId="urn:microsoft.com/office/officeart/2005/8/layout/process5"/>
    <dgm:cxn modelId="{4B653A8D-E55D-5045-B73E-D1955955ED93}" type="presParOf" srcId="{0DE3D1A6-8368-D94F-B618-BB614860086E}" destId="{D0A919CE-4869-3449-8AF7-99CE708A8127}" srcOrd="1" destOrd="0" presId="urn:microsoft.com/office/officeart/2005/8/layout/process5"/>
    <dgm:cxn modelId="{258F7222-DD2F-4D48-B0DD-2F05393A905E}" type="presParOf" srcId="{D0A919CE-4869-3449-8AF7-99CE708A8127}" destId="{E34FEB32-406C-F845-904C-09FB31394B92}" srcOrd="0" destOrd="0" presId="urn:microsoft.com/office/officeart/2005/8/layout/process5"/>
    <dgm:cxn modelId="{2A52A15B-3594-D549-9DC9-BD0E41116EB2}" type="presParOf" srcId="{0DE3D1A6-8368-D94F-B618-BB614860086E}" destId="{02CAAF9F-6193-E946-8E98-F756D9477B9F}" srcOrd="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25F2B-02CD-7F42-9161-E900C8F52E36}">
      <dsp:nvSpPr>
        <dsp:cNvPr id="0" name=""/>
        <dsp:cNvSpPr/>
      </dsp:nvSpPr>
      <dsp:spPr>
        <a:xfrm>
          <a:off x="1775724" y="24674"/>
          <a:ext cx="3158748" cy="1937342"/>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El cual nos menciona que las personas automáticamente generamos procesos mentales que se reflejan de manera inconsciente en nuestras actitudes o, en este caso, en lo que mencionamos. </a:t>
          </a:r>
          <a:endParaRPr lang="en-US" sz="1600" kern="1200" dirty="0"/>
        </a:p>
      </dsp:txBody>
      <dsp:txXfrm>
        <a:off x="1832467" y="81417"/>
        <a:ext cx="3045262" cy="1823856"/>
      </dsp:txXfrm>
    </dsp:sp>
    <dsp:sp modelId="{D0A919CE-4869-3449-8AF7-99CE708A8127}">
      <dsp:nvSpPr>
        <dsp:cNvPr id="0" name=""/>
        <dsp:cNvSpPr/>
      </dsp:nvSpPr>
      <dsp:spPr>
        <a:xfrm rot="5410360">
          <a:off x="3093670" y="2124161"/>
          <a:ext cx="514182" cy="616758"/>
        </a:xfrm>
        <a:prstGeom prst="rightArrow">
          <a:avLst>
            <a:gd name="adj1" fmla="val 60000"/>
            <a:gd name="adj2" fmla="val 5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165967" y="2175449"/>
        <a:ext cx="370054" cy="359927"/>
      </dsp:txXfrm>
    </dsp:sp>
    <dsp:sp modelId="{02CAAF9F-6193-E946-8E98-F756D9477B9F}">
      <dsp:nvSpPr>
        <dsp:cNvPr id="0" name=""/>
        <dsp:cNvSpPr/>
      </dsp:nvSpPr>
      <dsp:spPr>
        <a:xfrm>
          <a:off x="1224571" y="2932169"/>
          <a:ext cx="4243671" cy="1890966"/>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O" sz="1600" kern="1200" dirty="0"/>
            <a:t>De este modo, puede que a una persona le pregunten por datos diferentes que a otra, sin embargo, siempre esta encaminará las respuestas a sus propuestas e ideas, y enfatizará en las que estén más cercanas a sus ideas (el énfasis se verá reflejado en el número de veces que se repite una palabra).</a:t>
          </a:r>
          <a:endParaRPr lang="en-US" sz="1600" kern="1200" dirty="0"/>
        </a:p>
      </dsp:txBody>
      <dsp:txXfrm>
        <a:off x="1279956" y="2987554"/>
        <a:ext cx="4132901" cy="17801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88706-8EEA-D244-899B-E4948FC2440F}" type="datetimeFigureOut">
              <a:rPr lang="es-CO" smtClean="0"/>
              <a:t>22/05/22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45EDA-6187-2045-9C54-20F202741D7D}" type="slidenum">
              <a:rPr lang="es-CO" smtClean="0"/>
              <a:t>‹Nº›</a:t>
            </a:fld>
            <a:endParaRPr lang="es-CO"/>
          </a:p>
        </p:txBody>
      </p:sp>
    </p:spTree>
    <p:extLst>
      <p:ext uri="{BB962C8B-B14F-4D97-AF65-F5344CB8AC3E}">
        <p14:creationId xmlns:p14="http://schemas.microsoft.com/office/powerpoint/2010/main" val="221221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CO" dirty="0"/>
              <a:t>Lo que se hace con estos links de </a:t>
            </a:r>
            <a:r>
              <a:rPr lang="es-CO" dirty="0" err="1"/>
              <a:t>Youtube</a:t>
            </a:r>
            <a:r>
              <a:rPr lang="es-CO" dirty="0"/>
              <a:t> es descargar los </a:t>
            </a:r>
            <a:r>
              <a:rPr lang="es-CO" dirty="0" err="1"/>
              <a:t>subtitulos</a:t>
            </a:r>
            <a:r>
              <a:rPr lang="es-CO" dirty="0"/>
              <a:t> generados, que, por suerte, por la inclusión cada vez son generados de manera más precisa y abierta. </a:t>
            </a:r>
          </a:p>
          <a:p>
            <a:pPr marL="171450" indent="-171450">
              <a:buFont typeface="Arial" panose="020B0604020202020204" pitchFamily="34" charset="0"/>
              <a:buChar char="•"/>
            </a:pPr>
            <a:r>
              <a:rPr lang="es-CO" dirty="0"/>
              <a:t>Entonces el programa se mete en estos links, toma los </a:t>
            </a:r>
            <a:r>
              <a:rPr lang="es-CO" dirty="0" err="1"/>
              <a:t>subtitulos</a:t>
            </a:r>
            <a:r>
              <a:rPr lang="es-CO" dirty="0"/>
              <a:t>, estos vienen divididos de modo que el código los une, y los agrupa en un texto como si fuera único. </a:t>
            </a:r>
          </a:p>
          <a:p>
            <a:pPr marL="171450" indent="-171450">
              <a:buFont typeface="Arial" panose="020B0604020202020204" pitchFamily="34" charset="0"/>
              <a:buChar char="•"/>
            </a:pPr>
            <a:endParaRPr lang="es-CO" dirty="0"/>
          </a:p>
        </p:txBody>
      </p:sp>
      <p:sp>
        <p:nvSpPr>
          <p:cNvPr id="4" name="Marcador de número de diapositiva 3"/>
          <p:cNvSpPr>
            <a:spLocks noGrp="1"/>
          </p:cNvSpPr>
          <p:nvPr>
            <p:ph type="sldNum" sz="quarter" idx="5"/>
          </p:nvPr>
        </p:nvSpPr>
        <p:spPr/>
        <p:txBody>
          <a:bodyPr/>
          <a:lstStyle/>
          <a:p>
            <a:fld id="{86D45EDA-6187-2045-9C54-20F202741D7D}" type="slidenum">
              <a:rPr lang="es-CO" smtClean="0"/>
              <a:t>3</a:t>
            </a:fld>
            <a:endParaRPr lang="es-CO"/>
          </a:p>
        </p:txBody>
      </p:sp>
    </p:spTree>
    <p:extLst>
      <p:ext uri="{BB962C8B-B14F-4D97-AF65-F5344CB8AC3E}">
        <p14:creationId xmlns:p14="http://schemas.microsoft.com/office/powerpoint/2010/main" val="2924960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Los candidatos mantienen una constante entre sus discursos, sin importar el pasar de los años, </a:t>
            </a:r>
          </a:p>
          <a:p>
            <a:pPr marL="171450" indent="-171450">
              <a:buFontTx/>
              <a:buChar char="-"/>
            </a:pPr>
            <a:r>
              <a:rPr lang="es-CO" dirty="0"/>
              <a:t>Fico tiene un gran parecido con su antecesor Duque</a:t>
            </a:r>
          </a:p>
          <a:p>
            <a:pPr marL="171450" indent="-171450">
              <a:buFontTx/>
              <a:buChar char="-"/>
            </a:pPr>
            <a:r>
              <a:rPr lang="es-CO" dirty="0"/>
              <a:t>Podemos observar que hay discursos que se parecen entre candidatos opositores, tales como el de Fajardo y el de Duque hace 4 años. </a:t>
            </a:r>
          </a:p>
          <a:p>
            <a:pPr marL="171450" indent="-171450">
              <a:buFontTx/>
              <a:buChar char="-"/>
            </a:pPr>
            <a:endParaRPr lang="es-CO" dirty="0"/>
          </a:p>
          <a:p>
            <a:pPr marL="171450" indent="-171450">
              <a:buFontTx/>
              <a:buChar char="-"/>
            </a:pPr>
            <a:endParaRPr lang="es-CO" dirty="0"/>
          </a:p>
          <a:p>
            <a:pPr marL="171450" indent="-171450">
              <a:buFontTx/>
              <a:buChar char="-"/>
            </a:pPr>
            <a:r>
              <a:rPr lang="es-CO" dirty="0"/>
              <a:t>Teniendo en cuenta que se calificará el qué se utilizó como herramientas se utilizaron herramientas de gráficas clásicas, como barras, </a:t>
            </a:r>
            <a:r>
              <a:rPr lang="es-CO" dirty="0" err="1"/>
              <a:t>matplotlib</a:t>
            </a:r>
            <a:r>
              <a:rPr lang="es-CO" dirty="0"/>
              <a:t>, </a:t>
            </a:r>
            <a:r>
              <a:rPr lang="es-CO" dirty="0" err="1"/>
              <a:t>seaborn</a:t>
            </a:r>
            <a:r>
              <a:rPr lang="es-CO" dirty="0"/>
              <a:t>, con las correlaciones, NLP, </a:t>
            </a:r>
            <a:r>
              <a:rPr lang="es-CO" dirty="0" err="1"/>
              <a:t>Regex</a:t>
            </a:r>
            <a:r>
              <a:rPr lang="es-CO" dirty="0"/>
              <a:t>, </a:t>
            </a:r>
            <a:r>
              <a:rPr lang="es-CO" dirty="0" err="1"/>
              <a:t>loops</a:t>
            </a:r>
            <a:r>
              <a:rPr lang="es-CO" dirty="0"/>
              <a:t>, Nubes de Palabras, solicitudes para que la persona metiera texto y este se procesara automáticamente entre otros.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19</a:t>
            </a:fld>
            <a:endParaRPr lang="es-CO"/>
          </a:p>
        </p:txBody>
      </p:sp>
    </p:spTree>
    <p:extLst>
      <p:ext uri="{BB962C8B-B14F-4D97-AF65-F5344CB8AC3E}">
        <p14:creationId xmlns:p14="http://schemas.microsoft.com/office/powerpoint/2010/main" val="361085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6D45EDA-6187-2045-9C54-20F202741D7D}" type="slidenum">
              <a:rPr lang="es-CO" smtClean="0"/>
              <a:t>20</a:t>
            </a:fld>
            <a:endParaRPr lang="es-CO"/>
          </a:p>
        </p:txBody>
      </p:sp>
    </p:spTree>
    <p:extLst>
      <p:ext uri="{BB962C8B-B14F-4D97-AF65-F5344CB8AC3E}">
        <p14:creationId xmlns:p14="http://schemas.microsoft.com/office/powerpoint/2010/main" val="136206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CO" dirty="0"/>
              <a:t>Observemos las palabras más importantes. </a:t>
            </a:r>
          </a:p>
          <a:p>
            <a:pPr marL="685800" lvl="1" indent="-228600">
              <a:buAutoNum type="arabicPeriod"/>
            </a:pPr>
            <a:r>
              <a:rPr lang="es-CO" dirty="0"/>
              <a:t>Petro – </a:t>
            </a:r>
            <a:r>
              <a:rPr lang="es-CO" dirty="0" err="1"/>
              <a:t>Podemso</a:t>
            </a:r>
            <a:r>
              <a:rPr lang="es-CO" dirty="0"/>
              <a:t> observar un énfasis social y de género. </a:t>
            </a:r>
          </a:p>
          <a:p>
            <a:pPr marL="685800" lvl="1" indent="-228600">
              <a:buAutoNum type="arabicPeriod"/>
            </a:pPr>
            <a:r>
              <a:rPr lang="es-CO" dirty="0"/>
              <a:t>Fajardo - a diferencia de hace unos años, ahora dio un discurso más enfocado en las regiones, los territorios, la violencia de los mismos…</a:t>
            </a:r>
          </a:p>
          <a:p>
            <a:pPr marL="685800" lvl="1" indent="-228600">
              <a:buAutoNum type="arabicPeriod"/>
            </a:pPr>
            <a:r>
              <a:rPr lang="es-CO" dirty="0"/>
              <a:t>Fico – Aunque también se encuentra el enfoque de género, esta más enfocado, como era de esperarse de un candidato de derecha, en el “esfuerzo” personal y las “oportunidades” (que no vamos a entrar en la discusión).</a:t>
            </a:r>
          </a:p>
          <a:p>
            <a:pPr marL="685800" lvl="1" indent="-228600">
              <a:buAutoNum type="arabicPeriod"/>
            </a:pPr>
            <a:endParaRPr lang="es-CO" dirty="0"/>
          </a:p>
          <a:p>
            <a:pPr marL="228600" lvl="0" indent="-228600">
              <a:buAutoNum type="arabicPeriod"/>
            </a:pPr>
            <a:r>
              <a:rPr lang="es-CO" dirty="0"/>
              <a:t>También, en caso de querer hacer un análisis más enfocado al discurso, podemos observar como tanto fajardo como Fico, repiten mucho la palabra “creo” perdiendo credibilidad en sus discursos.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5</a:t>
            </a:fld>
            <a:endParaRPr lang="es-CO"/>
          </a:p>
        </p:txBody>
      </p:sp>
    </p:spTree>
    <p:extLst>
      <p:ext uri="{BB962C8B-B14F-4D97-AF65-F5344CB8AC3E}">
        <p14:creationId xmlns:p14="http://schemas.microsoft.com/office/powerpoint/2010/main" val="123291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CO" dirty="0"/>
              <a:t>Con este mecanismo, podemos generar rápidamente un resumen de las propuestas, o podríamos leer las propuestas en un tiempo mucho menor, enfocándonos en nuestros intereses, razón por la que también resulta </a:t>
            </a:r>
            <a:r>
              <a:rPr lang="es-CO" dirty="0" err="1"/>
              <a:t>últil</a:t>
            </a:r>
            <a:r>
              <a:rPr lang="es-CO" dirty="0"/>
              <a:t> este programa.</a:t>
            </a:r>
          </a:p>
          <a:p>
            <a:pPr marL="685800" lvl="1" indent="-228600">
              <a:buAutoNum type="arabicPeriod"/>
            </a:pPr>
            <a:r>
              <a:rPr lang="es-CO" dirty="0"/>
              <a:t> Vemos Petro empezó a tomar en los debates temas polémicos y de gran interés nacional como las pensiones y las reformas tributarias necesarias. </a:t>
            </a:r>
          </a:p>
          <a:p>
            <a:pPr marL="685800" lvl="1" indent="-228600">
              <a:buAutoNum type="arabicPeriod"/>
            </a:pPr>
            <a:r>
              <a:rPr lang="es-CO" dirty="0"/>
              <a:t>En tanto los demás se quedaron en las propuestas que ya venían escuchando las personas.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6</a:t>
            </a:fld>
            <a:endParaRPr lang="es-CO"/>
          </a:p>
        </p:txBody>
      </p:sp>
    </p:spTree>
    <p:extLst>
      <p:ext uri="{BB962C8B-B14F-4D97-AF65-F5344CB8AC3E}">
        <p14:creationId xmlns:p14="http://schemas.microsoft.com/office/powerpoint/2010/main" val="270349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CO" dirty="0"/>
              <a:t>Esto mismo podríamos hacer con ”El país de los jóvenes” donde se encuentran propuestas muy interesantes a nivel de la juventud y en general de las problemáticas más álgidas del país.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7</a:t>
            </a:fld>
            <a:endParaRPr lang="es-CO"/>
          </a:p>
        </p:txBody>
      </p:sp>
    </p:spTree>
    <p:extLst>
      <p:ext uri="{BB962C8B-B14F-4D97-AF65-F5344CB8AC3E}">
        <p14:creationId xmlns:p14="http://schemas.microsoft.com/office/powerpoint/2010/main" val="149583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El programa fue sumando cada uno de los textos que le hemos presentado previamente para esta sección, de modo que por ejemplo aquí tenemos la recopilación de todas las palabras mencionadas por Petro.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8</a:t>
            </a:fld>
            <a:endParaRPr lang="es-CO"/>
          </a:p>
        </p:txBody>
      </p:sp>
    </p:spTree>
    <p:extLst>
      <p:ext uri="{BB962C8B-B14F-4D97-AF65-F5344CB8AC3E}">
        <p14:creationId xmlns:p14="http://schemas.microsoft.com/office/powerpoint/2010/main" val="51889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Vectorización TF-IDF. </a:t>
            </a:r>
          </a:p>
          <a:p>
            <a:endParaRPr lang="es-CO" dirty="0"/>
          </a:p>
          <a:p>
            <a:r>
              <a:rPr lang="es-CO" dirty="0"/>
              <a:t>TF: Número de veces que la palabra t aparece en el documento d. </a:t>
            </a:r>
          </a:p>
          <a:p>
            <a:r>
              <a:rPr lang="es-CO" dirty="0"/>
              <a:t>IDF: Frecuencia inversa del documento: una función que en su numerador cuenta con el número de documentos y en su denominador la frecuencia de documentos que contienen el termino t. log(N/</a:t>
            </a:r>
            <a:r>
              <a:rPr lang="es-CO" dirty="0" err="1"/>
              <a:t>dft</a:t>
            </a:r>
            <a:r>
              <a:rPr lang="es-CO" dirty="0"/>
              <a:t>) = Si todos los documentos a analizar contienen la palabra t, entonces la fracción será 1, y por ende, el </a:t>
            </a:r>
            <a:r>
              <a:rPr lang="es-CO" dirty="0" err="1"/>
              <a:t>logarítmo</a:t>
            </a:r>
            <a:r>
              <a:rPr lang="es-CO" dirty="0"/>
              <a:t> de esa </a:t>
            </a:r>
            <a:r>
              <a:rPr lang="es-CO" dirty="0" err="1"/>
              <a:t>frácción</a:t>
            </a:r>
            <a:r>
              <a:rPr lang="es-CO" dirty="0"/>
              <a:t> sería cero… En lenguaje sencillo, si una palabra aparece en todos los documentos, se convierte en no representativa.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13</a:t>
            </a:fld>
            <a:endParaRPr lang="es-CO"/>
          </a:p>
        </p:txBody>
      </p:sp>
    </p:spTree>
    <p:extLst>
      <p:ext uri="{BB962C8B-B14F-4D97-AF65-F5344CB8AC3E}">
        <p14:creationId xmlns:p14="http://schemas.microsoft.com/office/powerpoint/2010/main" val="2542697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6D45EDA-6187-2045-9C54-20F202741D7D}" type="slidenum">
              <a:rPr lang="es-CO" smtClean="0"/>
              <a:t>14</a:t>
            </a:fld>
            <a:endParaRPr lang="es-CO"/>
          </a:p>
        </p:txBody>
      </p:sp>
    </p:spTree>
    <p:extLst>
      <p:ext uri="{BB962C8B-B14F-4D97-AF65-F5344CB8AC3E}">
        <p14:creationId xmlns:p14="http://schemas.microsoft.com/office/powerpoint/2010/main" val="142511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Los candidatos mantienen una constante entre sus discursos, sin importar el pasar de los años, </a:t>
            </a:r>
          </a:p>
          <a:p>
            <a:pPr marL="171450" indent="-171450">
              <a:buFontTx/>
              <a:buChar char="-"/>
            </a:pPr>
            <a:r>
              <a:rPr lang="es-CO" dirty="0"/>
              <a:t>Fico tiene un gran parecido con su antecesor Duque</a:t>
            </a:r>
          </a:p>
          <a:p>
            <a:pPr marL="171450" indent="-171450">
              <a:buFontTx/>
              <a:buChar char="-"/>
            </a:pPr>
            <a:r>
              <a:rPr lang="es-CO" dirty="0"/>
              <a:t>Podemos observar que hay discursos que se parecen entre candidatos opositores, tales como el de Fajardo y el de Duque hace 4 años. </a:t>
            </a:r>
          </a:p>
        </p:txBody>
      </p:sp>
      <p:sp>
        <p:nvSpPr>
          <p:cNvPr id="4" name="Marcador de número de diapositiva 3"/>
          <p:cNvSpPr>
            <a:spLocks noGrp="1"/>
          </p:cNvSpPr>
          <p:nvPr>
            <p:ph type="sldNum" sz="quarter" idx="5"/>
          </p:nvPr>
        </p:nvSpPr>
        <p:spPr/>
        <p:txBody>
          <a:bodyPr/>
          <a:lstStyle/>
          <a:p>
            <a:fld id="{86D45EDA-6187-2045-9C54-20F202741D7D}" type="slidenum">
              <a:rPr lang="es-CO" smtClean="0"/>
              <a:t>15</a:t>
            </a:fld>
            <a:endParaRPr lang="es-CO"/>
          </a:p>
        </p:txBody>
      </p:sp>
    </p:spTree>
    <p:extLst>
      <p:ext uri="{BB962C8B-B14F-4D97-AF65-F5344CB8AC3E}">
        <p14:creationId xmlns:p14="http://schemas.microsoft.com/office/powerpoint/2010/main" val="329106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u="none" strike="noStrike" kern="1200" dirty="0">
                <a:solidFill>
                  <a:schemeClr val="tx1"/>
                </a:solidFill>
                <a:effectLst/>
                <a:latin typeface="+mn-lt"/>
                <a:ea typeface="+mn-ea"/>
                <a:cs typeface="+mn-cs"/>
              </a:rPr>
              <a:t>En ninguna parte se veía la palabra equidad, de modo que, políticas como "modificar impuestos a los dividendos" son políticas que benefician a las personas más ricas del país, exactamente al 1% más rico (Londoño y </a:t>
            </a:r>
            <a:r>
              <a:rPr lang="es-CO" sz="1200" b="0" i="0" u="none" strike="noStrike" kern="1200" dirty="0" err="1">
                <a:solidFill>
                  <a:schemeClr val="tx1"/>
                </a:solidFill>
                <a:effectLst/>
                <a:latin typeface="+mn-lt"/>
                <a:ea typeface="+mn-ea"/>
                <a:cs typeface="+mn-cs"/>
              </a:rPr>
              <a:t>Joumard</a:t>
            </a:r>
            <a:r>
              <a:rPr lang="es-CO" sz="1200" b="0" i="0" u="none" strike="noStrike" kern="1200" dirty="0">
                <a:solidFill>
                  <a:schemeClr val="tx1"/>
                </a:solidFill>
                <a:effectLst/>
                <a:latin typeface="+mn-lt"/>
                <a:ea typeface="+mn-ea"/>
                <a:cs typeface="+mn-cs"/>
              </a:rPr>
              <a:t>, 2013). Sin embargo, efectivamente, cumple con sus promesas de campaña, reducir impuestos a las empresas, efectivamente va en vía de "menos impuestos. Por otro lado, "más salarios", fue otra propuesta cumplida, pues, como veremos en el siguiente gráfico, generó el mayor incremento del salario mínimo que se ha visto en las últimas décadas. </a:t>
            </a:r>
          </a:p>
          <a:p>
            <a:r>
              <a:rPr lang="es-CO" sz="1200" b="0" i="0" u="none" strike="noStrike" kern="1200" dirty="0">
                <a:solidFill>
                  <a:schemeClr val="tx1"/>
                </a:solidFill>
                <a:effectLst/>
                <a:latin typeface="+mn-lt"/>
                <a:ea typeface="+mn-ea"/>
                <a:cs typeface="+mn-cs"/>
              </a:rPr>
              <a:t>De modo que, si, esta herramienta es efectiva para analizar cuáles podrían ser los verdaderos intereses y lo que realmente harán los candidatos ante propuestas generales.</a:t>
            </a:r>
          </a:p>
          <a:p>
            <a:endParaRPr lang="es-CO" dirty="0"/>
          </a:p>
        </p:txBody>
      </p:sp>
      <p:sp>
        <p:nvSpPr>
          <p:cNvPr id="4" name="Marcador de número de diapositiva 3"/>
          <p:cNvSpPr>
            <a:spLocks noGrp="1"/>
          </p:cNvSpPr>
          <p:nvPr>
            <p:ph type="sldNum" sz="quarter" idx="5"/>
          </p:nvPr>
        </p:nvSpPr>
        <p:spPr/>
        <p:txBody>
          <a:bodyPr/>
          <a:lstStyle/>
          <a:p>
            <a:fld id="{86D45EDA-6187-2045-9C54-20F202741D7D}" type="slidenum">
              <a:rPr lang="es-CO" smtClean="0"/>
              <a:t>18</a:t>
            </a:fld>
            <a:endParaRPr lang="es-CO"/>
          </a:p>
        </p:txBody>
      </p:sp>
    </p:spTree>
    <p:extLst>
      <p:ext uri="{BB962C8B-B14F-4D97-AF65-F5344CB8AC3E}">
        <p14:creationId xmlns:p14="http://schemas.microsoft.com/office/powerpoint/2010/main" val="410647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385962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20940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477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458722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32972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2340517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2867778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51922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63900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EED1C14C-A143-42F5-B247-D0E800131009}" type="datetimeFigureOut">
              <a:rPr lang="en-US" smtClean="0"/>
              <a:t>5/22/22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198158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5/22/22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65225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5/22/22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314925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5/22/22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71607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5/22/22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24375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MX"/>
              <a:t>Haz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EED1C14C-A143-42F5-B247-D0E800131009}" type="datetimeFigureOut">
              <a:rPr lang="en-US" smtClean="0"/>
              <a:t>5/22/22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‹Nº›</a:t>
            </a:fld>
            <a:endParaRPr lang="en-US"/>
          </a:p>
        </p:txBody>
      </p:sp>
    </p:spTree>
    <p:extLst>
      <p:ext uri="{BB962C8B-B14F-4D97-AF65-F5344CB8AC3E}">
        <p14:creationId xmlns:p14="http://schemas.microsoft.com/office/powerpoint/2010/main" val="406265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‹Nº›</a:t>
            </a:fld>
            <a:endParaRPr lang="en-US"/>
          </a:p>
        </p:txBody>
      </p:sp>
      <p:sp>
        <p:nvSpPr>
          <p:cNvPr id="5" name="Date Placeholder 4"/>
          <p:cNvSpPr>
            <a:spLocks noGrp="1"/>
          </p:cNvSpPr>
          <p:nvPr>
            <p:ph type="dt" sz="half" idx="10"/>
          </p:nvPr>
        </p:nvSpPr>
        <p:spPr/>
        <p:txBody>
          <a:bodyPr/>
          <a:lstStyle/>
          <a:p>
            <a:fld id="{EED1C14C-A143-42F5-B247-D0E800131009}" type="datetimeFigureOut">
              <a:rPr lang="en-US" smtClean="0"/>
              <a:t>5/22/22</a:t>
            </a:fld>
            <a:endParaRPr lang="en-US"/>
          </a:p>
        </p:txBody>
      </p:sp>
    </p:spTree>
    <p:extLst>
      <p:ext uri="{BB962C8B-B14F-4D97-AF65-F5344CB8AC3E}">
        <p14:creationId xmlns:p14="http://schemas.microsoft.com/office/powerpoint/2010/main" val="315097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D1C14C-A143-42F5-B247-D0E800131009}" type="datetimeFigureOut">
              <a:rPr lang="en-US" smtClean="0"/>
              <a:t>5/22/22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03D32D-F1BC-4E9C-97E1-36CFF5B22341}" type="slidenum">
              <a:rPr lang="en-US" smtClean="0"/>
              <a:t>‹Nº›</a:t>
            </a:fld>
            <a:endParaRPr lang="en-US"/>
          </a:p>
        </p:txBody>
      </p:sp>
    </p:spTree>
    <p:extLst>
      <p:ext uri="{BB962C8B-B14F-4D97-AF65-F5344CB8AC3E}">
        <p14:creationId xmlns:p14="http://schemas.microsoft.com/office/powerpoint/2010/main" val="273088147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 name="Título 5">
            <a:extLst>
              <a:ext uri="{FF2B5EF4-FFF2-40B4-BE49-F238E27FC236}">
                <a16:creationId xmlns:a16="http://schemas.microsoft.com/office/drawing/2014/main" id="{24501F11-B69C-C348-F143-1022AEC222D0}"/>
              </a:ext>
            </a:extLst>
          </p:cNvPr>
          <p:cNvSpPr>
            <a:spLocks noGrp="1"/>
          </p:cNvSpPr>
          <p:nvPr>
            <p:ph type="ctrTitle"/>
          </p:nvPr>
        </p:nvSpPr>
        <p:spPr>
          <a:xfrm>
            <a:off x="677335" y="1282701"/>
            <a:ext cx="5096060" cy="4307148"/>
          </a:xfrm>
        </p:spPr>
        <p:txBody>
          <a:bodyPr anchor="ctr">
            <a:normAutofit/>
          </a:bodyPr>
          <a:lstStyle/>
          <a:p>
            <a:pPr>
              <a:lnSpc>
                <a:spcPct val="90000"/>
              </a:lnSpc>
            </a:pPr>
            <a:r>
              <a:rPr lang="es-CO" sz="5000"/>
              <a:t>Proyecto MCPP: Entrevistas a los candidatos presidenciales, más útiles de lo que pensamos </a:t>
            </a:r>
          </a:p>
        </p:txBody>
      </p:sp>
      <p:sp>
        <p:nvSpPr>
          <p:cNvPr id="38"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1">
            <a:extLst>
              <a:ext uri="{FF2B5EF4-FFF2-40B4-BE49-F238E27FC236}">
                <a16:creationId xmlns:a16="http://schemas.microsoft.com/office/drawing/2014/main" id="{D8E038E7-CDBA-4FCE-8723-89D964A12F89}"/>
              </a:ext>
            </a:extLst>
          </p:cNvPr>
          <p:cNvSpPr>
            <a:spLocks noGrp="1"/>
          </p:cNvSpPr>
          <p:nvPr>
            <p:ph type="subTitle" idx="1"/>
          </p:nvPr>
        </p:nvSpPr>
        <p:spPr>
          <a:xfrm>
            <a:off x="7821120" y="2876315"/>
            <a:ext cx="3602567" cy="1096899"/>
          </a:xfrm>
        </p:spPr>
        <p:txBody>
          <a:bodyPr anchor="ctr">
            <a:normAutofit/>
          </a:bodyPr>
          <a:lstStyle/>
          <a:p>
            <a:pPr algn="l"/>
            <a:r>
              <a:rPr lang="es-ES">
                <a:solidFill>
                  <a:srgbClr val="FFFFFF"/>
                </a:solidFill>
              </a:rPr>
              <a:t>Por: Alejandro Garavito Carrascal</a:t>
            </a:r>
          </a:p>
        </p:txBody>
      </p:sp>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F25A7-5A57-CC21-2055-644672140086}"/>
              </a:ext>
            </a:extLst>
          </p:cNvPr>
          <p:cNvSpPr>
            <a:spLocks noGrp="1"/>
          </p:cNvSpPr>
          <p:nvPr>
            <p:ph type="title"/>
          </p:nvPr>
        </p:nvSpPr>
        <p:spPr>
          <a:xfrm>
            <a:off x="677334" y="609600"/>
            <a:ext cx="8596668" cy="840377"/>
          </a:xfrm>
        </p:spPr>
        <p:txBody>
          <a:bodyPr/>
          <a:lstStyle/>
          <a:p>
            <a:r>
              <a:rPr lang="es-CO" dirty="0"/>
              <a:t>1. Comparar:</a:t>
            </a:r>
          </a:p>
        </p:txBody>
      </p:sp>
      <p:pic>
        <p:nvPicPr>
          <p:cNvPr id="6" name="Imagen 5">
            <a:extLst>
              <a:ext uri="{FF2B5EF4-FFF2-40B4-BE49-F238E27FC236}">
                <a16:creationId xmlns:a16="http://schemas.microsoft.com/office/drawing/2014/main" id="{F02FA225-3BD4-C061-6A79-21E3B6823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977"/>
            <a:ext cx="11142618" cy="420476"/>
          </a:xfrm>
          <a:prstGeom prst="rect">
            <a:avLst/>
          </a:prstGeom>
        </p:spPr>
      </p:pic>
      <p:pic>
        <p:nvPicPr>
          <p:cNvPr id="9" name="Imagen 8">
            <a:extLst>
              <a:ext uri="{FF2B5EF4-FFF2-40B4-BE49-F238E27FC236}">
                <a16:creationId xmlns:a16="http://schemas.microsoft.com/office/drawing/2014/main" id="{8D2C82D4-203A-5F4E-FEB5-6172FD19E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03" y="2006599"/>
            <a:ext cx="8153499" cy="4433389"/>
          </a:xfrm>
          <a:prstGeom prst="rect">
            <a:avLst/>
          </a:prstGeom>
        </p:spPr>
      </p:pic>
      <p:sp>
        <p:nvSpPr>
          <p:cNvPr id="10" name="Rectángulo 9">
            <a:extLst>
              <a:ext uri="{FF2B5EF4-FFF2-40B4-BE49-F238E27FC236}">
                <a16:creationId xmlns:a16="http://schemas.microsoft.com/office/drawing/2014/main" id="{CEECFE75-6C93-24A7-C52A-61EED3341400}"/>
              </a:ext>
            </a:extLst>
          </p:cNvPr>
          <p:cNvSpPr/>
          <p:nvPr/>
        </p:nvSpPr>
        <p:spPr>
          <a:xfrm>
            <a:off x="1120503" y="2006599"/>
            <a:ext cx="8331200" cy="704231"/>
          </a:xfrm>
          <a:prstGeom prst="rect">
            <a:avLst/>
          </a:prstGeom>
          <a:solidFill>
            <a:schemeClr val="accent1">
              <a:alpha val="159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D69FB973-FE33-7CAD-130A-032B9B41B0FA}"/>
              </a:ext>
            </a:extLst>
          </p:cNvPr>
          <p:cNvSpPr/>
          <p:nvPr/>
        </p:nvSpPr>
        <p:spPr>
          <a:xfrm>
            <a:off x="1120503" y="2710831"/>
            <a:ext cx="8331200" cy="704230"/>
          </a:xfrm>
          <a:prstGeom prst="rect">
            <a:avLst/>
          </a:prstGeom>
          <a:solidFill>
            <a:schemeClr val="accent2">
              <a:alpha val="159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0DDE047A-CD07-B69E-8CA5-41B82D9899AF}"/>
              </a:ext>
            </a:extLst>
          </p:cNvPr>
          <p:cNvSpPr/>
          <p:nvPr/>
        </p:nvSpPr>
        <p:spPr>
          <a:xfrm>
            <a:off x="1120503" y="3426234"/>
            <a:ext cx="8331200" cy="610189"/>
          </a:xfrm>
          <a:prstGeom prst="rect">
            <a:avLst/>
          </a:prstGeom>
          <a:solidFill>
            <a:schemeClr val="accent4">
              <a:alpha val="159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102B62BE-0A89-4841-7DA2-7BD85AEE3C64}"/>
              </a:ext>
            </a:extLst>
          </p:cNvPr>
          <p:cNvSpPr/>
          <p:nvPr/>
        </p:nvSpPr>
        <p:spPr>
          <a:xfrm>
            <a:off x="1120503" y="4047596"/>
            <a:ext cx="8331200" cy="707284"/>
          </a:xfrm>
          <a:prstGeom prst="rect">
            <a:avLst/>
          </a:prstGeom>
          <a:solidFill>
            <a:srgbClr val="7030A0">
              <a:alpha val="159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371C6E89-4ACF-2317-6B98-95CE3418FB2E}"/>
              </a:ext>
            </a:extLst>
          </p:cNvPr>
          <p:cNvSpPr/>
          <p:nvPr/>
        </p:nvSpPr>
        <p:spPr>
          <a:xfrm>
            <a:off x="1120503" y="4752991"/>
            <a:ext cx="8331200" cy="707284"/>
          </a:xfrm>
          <a:prstGeom prst="rect">
            <a:avLst/>
          </a:prstGeom>
          <a:solidFill>
            <a:srgbClr val="FFFF00">
              <a:alpha val="159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F5B16C44-5B69-ABAC-09DF-E4B75FBB0B47}"/>
              </a:ext>
            </a:extLst>
          </p:cNvPr>
          <p:cNvSpPr/>
          <p:nvPr/>
        </p:nvSpPr>
        <p:spPr>
          <a:xfrm>
            <a:off x="1120503" y="5460275"/>
            <a:ext cx="8331200" cy="600891"/>
          </a:xfrm>
          <a:prstGeom prst="rect">
            <a:avLst/>
          </a:prstGeom>
          <a:solidFill>
            <a:srgbClr val="FF0000">
              <a:alpha val="159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8030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F25A7-5A57-CC21-2055-644672140086}"/>
              </a:ext>
            </a:extLst>
          </p:cNvPr>
          <p:cNvSpPr>
            <a:spLocks noGrp="1"/>
          </p:cNvSpPr>
          <p:nvPr>
            <p:ph type="title"/>
          </p:nvPr>
        </p:nvSpPr>
        <p:spPr>
          <a:xfrm>
            <a:off x="677334" y="609600"/>
            <a:ext cx="8596668" cy="840377"/>
          </a:xfrm>
        </p:spPr>
        <p:txBody>
          <a:bodyPr/>
          <a:lstStyle/>
          <a:p>
            <a:r>
              <a:rPr lang="es-CO" dirty="0"/>
              <a:t>2. Análisis de contexto:</a:t>
            </a:r>
          </a:p>
        </p:txBody>
      </p:sp>
      <p:pic>
        <p:nvPicPr>
          <p:cNvPr id="4" name="Imagen 3">
            <a:extLst>
              <a:ext uri="{FF2B5EF4-FFF2-40B4-BE49-F238E27FC236}">
                <a16:creationId xmlns:a16="http://schemas.microsoft.com/office/drawing/2014/main" id="{F9F94C66-06F5-037A-9301-8375C23F5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5" y="1449977"/>
            <a:ext cx="9906000" cy="637811"/>
          </a:xfrm>
          <a:prstGeom prst="rect">
            <a:avLst/>
          </a:prstGeom>
        </p:spPr>
      </p:pic>
      <p:pic>
        <p:nvPicPr>
          <p:cNvPr id="7" name="Imagen 6">
            <a:extLst>
              <a:ext uri="{FF2B5EF4-FFF2-40B4-BE49-F238E27FC236}">
                <a16:creationId xmlns:a16="http://schemas.microsoft.com/office/drawing/2014/main" id="{ED678828-95CB-27F7-0911-A0FD6E710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5" y="2087788"/>
            <a:ext cx="6807029" cy="540888"/>
          </a:xfrm>
          <a:prstGeom prst="rect">
            <a:avLst/>
          </a:prstGeom>
        </p:spPr>
      </p:pic>
      <p:pic>
        <p:nvPicPr>
          <p:cNvPr id="16" name="Imagen 15">
            <a:extLst>
              <a:ext uri="{FF2B5EF4-FFF2-40B4-BE49-F238E27FC236}">
                <a16:creationId xmlns:a16="http://schemas.microsoft.com/office/drawing/2014/main" id="{5FEC817D-7722-B654-B4C3-F5EDC3321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45" y="2554470"/>
            <a:ext cx="7995749" cy="381707"/>
          </a:xfrm>
          <a:prstGeom prst="rect">
            <a:avLst/>
          </a:prstGeom>
        </p:spPr>
      </p:pic>
      <p:sp>
        <p:nvSpPr>
          <p:cNvPr id="17" name="CuadroTexto 16">
            <a:extLst>
              <a:ext uri="{FF2B5EF4-FFF2-40B4-BE49-F238E27FC236}">
                <a16:creationId xmlns:a16="http://schemas.microsoft.com/office/drawing/2014/main" id="{E0CADED6-5C8A-01E2-8C0D-8FD8C650D61A}"/>
              </a:ext>
            </a:extLst>
          </p:cNvPr>
          <p:cNvSpPr txBox="1"/>
          <p:nvPr/>
        </p:nvSpPr>
        <p:spPr>
          <a:xfrm>
            <a:off x="522515" y="3477551"/>
            <a:ext cx="10398033" cy="2585323"/>
          </a:xfrm>
          <a:prstGeom prst="rect">
            <a:avLst/>
          </a:prstGeom>
          <a:noFill/>
        </p:spPr>
        <p:txBody>
          <a:bodyPr wrap="square" rtlCol="0">
            <a:spAutoFit/>
          </a:bodyPr>
          <a:lstStyle/>
          <a:p>
            <a:r>
              <a:rPr lang="es-CO" dirty="0"/>
              <a:t>Nos saca 13, entre ellas algunas ideas (para el caso de Petro): </a:t>
            </a:r>
          </a:p>
          <a:p>
            <a:endParaRPr lang="es-CO" dirty="0"/>
          </a:p>
          <a:p>
            <a:r>
              <a:rPr lang="es-CO" dirty="0"/>
              <a:t>1. gastos aumentaron, se produjo déficit, se disminuyeron los ingresos, reforma tributaria pregunta ¿quién va a pagar por los impuestos? Carrasquilla propuso ponerle impuestos comida, de modo que el candidato propone derogar reforma tributaria de 2019 la cual aumenta el déficit.</a:t>
            </a:r>
          </a:p>
          <a:p>
            <a:pPr marL="342900" indent="-342900">
              <a:buAutoNum type="arabicPeriod" startAt="2"/>
            </a:pPr>
            <a:r>
              <a:rPr lang="es-CO" dirty="0"/>
              <a:t>Necesidad de impuestos a los dividendos, teniendo en cuenta el nivel de evasión y elusión de los altos ingresos. </a:t>
            </a:r>
          </a:p>
          <a:p>
            <a:pPr marL="342900" indent="-342900">
              <a:buAutoNum type="arabicPeriod" startAt="2"/>
            </a:pPr>
            <a:r>
              <a:rPr lang="es-CO" dirty="0"/>
              <a:t>Impuesto empresas extractivas.</a:t>
            </a:r>
          </a:p>
          <a:p>
            <a:pPr marL="342900" indent="-342900">
              <a:buAutoNum type="arabicPeriod" startAt="2"/>
            </a:pPr>
            <a:r>
              <a:rPr lang="es-CO" dirty="0"/>
              <a:t>Impuestos a los más ricos</a:t>
            </a:r>
          </a:p>
        </p:txBody>
      </p:sp>
    </p:spTree>
    <p:extLst>
      <p:ext uri="{BB962C8B-B14F-4D97-AF65-F5344CB8AC3E}">
        <p14:creationId xmlns:p14="http://schemas.microsoft.com/office/powerpoint/2010/main" val="137338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EE5D6-CF4A-FF70-AEFD-8D278D46BFED}"/>
              </a:ext>
            </a:extLst>
          </p:cNvPr>
          <p:cNvSpPr>
            <a:spLocks noGrp="1"/>
          </p:cNvSpPr>
          <p:nvPr>
            <p:ph type="title"/>
          </p:nvPr>
        </p:nvSpPr>
        <p:spPr/>
        <p:txBody>
          <a:bodyPr>
            <a:normAutofit/>
          </a:bodyPr>
          <a:lstStyle/>
          <a:p>
            <a:r>
              <a:rPr lang="es-CO" dirty="0"/>
              <a:t>3. Inteligencia artificial y lenguaje humano para el análisis de similitudes. </a:t>
            </a:r>
          </a:p>
        </p:txBody>
      </p:sp>
      <p:sp>
        <p:nvSpPr>
          <p:cNvPr id="3" name="Marcador de contenido 2">
            <a:extLst>
              <a:ext uri="{FF2B5EF4-FFF2-40B4-BE49-F238E27FC236}">
                <a16:creationId xmlns:a16="http://schemas.microsoft.com/office/drawing/2014/main" id="{0BD4E372-50EF-62C6-FBB2-B9C3578F5795}"/>
              </a:ext>
            </a:extLst>
          </p:cNvPr>
          <p:cNvSpPr>
            <a:spLocks noGrp="1"/>
          </p:cNvSpPr>
          <p:nvPr>
            <p:ph idx="1"/>
          </p:nvPr>
        </p:nvSpPr>
        <p:spPr>
          <a:xfrm>
            <a:off x="1199848" y="2265091"/>
            <a:ext cx="7225695" cy="3880773"/>
          </a:xfrm>
        </p:spPr>
        <p:txBody>
          <a:bodyPr/>
          <a:lstStyle/>
          <a:p>
            <a:r>
              <a:rPr lang="es-CO" dirty="0"/>
              <a:t>¿Cómo ha cambiado el discurso del candidato Petro o Fajardo a lo largo de estas dos elecciones?</a:t>
            </a:r>
          </a:p>
          <a:p>
            <a:endParaRPr lang="es-CO" dirty="0"/>
          </a:p>
          <a:p>
            <a:r>
              <a:rPr lang="es-CO" dirty="0"/>
              <a:t> ¿Qué tan parecido es el discurso entre candidatos? </a:t>
            </a:r>
          </a:p>
          <a:p>
            <a:endParaRPr lang="es-CO" dirty="0"/>
          </a:p>
          <a:p>
            <a:r>
              <a:rPr lang="es-CO" dirty="0"/>
              <a:t>¿Realmente el discurso de Federico Gutiérrez es similar al de Iván Duque?</a:t>
            </a:r>
          </a:p>
        </p:txBody>
      </p:sp>
    </p:spTree>
    <p:extLst>
      <p:ext uri="{BB962C8B-B14F-4D97-AF65-F5344CB8AC3E}">
        <p14:creationId xmlns:p14="http://schemas.microsoft.com/office/powerpoint/2010/main" val="267909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EE5D6-CF4A-FF70-AEFD-8D278D46BFED}"/>
              </a:ext>
            </a:extLst>
          </p:cNvPr>
          <p:cNvSpPr>
            <a:spLocks noGrp="1"/>
          </p:cNvSpPr>
          <p:nvPr>
            <p:ph type="title"/>
          </p:nvPr>
        </p:nvSpPr>
        <p:spPr/>
        <p:txBody>
          <a:bodyPr>
            <a:normAutofit/>
          </a:bodyPr>
          <a:lstStyle/>
          <a:p>
            <a:r>
              <a:rPr lang="es-CO" dirty="0"/>
              <a:t>3. Inteligencia artificial y lenguaje humano para el análisis de similitudes. </a:t>
            </a:r>
          </a:p>
        </p:txBody>
      </p:sp>
      <p:sp>
        <p:nvSpPr>
          <p:cNvPr id="3" name="Marcador de contenido 2">
            <a:extLst>
              <a:ext uri="{FF2B5EF4-FFF2-40B4-BE49-F238E27FC236}">
                <a16:creationId xmlns:a16="http://schemas.microsoft.com/office/drawing/2014/main" id="{0BD4E372-50EF-62C6-FBB2-B9C3578F5795}"/>
              </a:ext>
            </a:extLst>
          </p:cNvPr>
          <p:cNvSpPr>
            <a:spLocks noGrp="1"/>
          </p:cNvSpPr>
          <p:nvPr>
            <p:ph idx="1"/>
          </p:nvPr>
        </p:nvSpPr>
        <p:spPr>
          <a:xfrm>
            <a:off x="1199848" y="2265091"/>
            <a:ext cx="7225695" cy="3880773"/>
          </a:xfrm>
        </p:spPr>
        <p:txBody>
          <a:bodyPr>
            <a:normAutofit fontScale="85000" lnSpcReduction="20000"/>
          </a:bodyPr>
          <a:lstStyle/>
          <a:p>
            <a:r>
              <a:rPr lang="es-CO" dirty="0"/>
              <a:t>La República (2018) – Manejaba el mismo esquema y las preguntas y respuestas dadas se mantuvieron básicamente constantes a no ser por las de coyuntura. </a:t>
            </a:r>
          </a:p>
          <a:p>
            <a:pPr lvl="1"/>
            <a:r>
              <a:rPr lang="es-CO" dirty="0"/>
              <a:t>Petro y Fajardo hicieron parte de la contienda electoral. </a:t>
            </a:r>
          </a:p>
          <a:p>
            <a:pPr lvl="1"/>
            <a:r>
              <a:rPr lang="es-CO" dirty="0"/>
              <a:t>Federico Gutiérrez no, por lo que compararemos con la de los demás y la de Duque. </a:t>
            </a:r>
          </a:p>
          <a:p>
            <a:pPr marL="0" indent="0">
              <a:buNone/>
            </a:pPr>
            <a:r>
              <a:rPr lang="es-CO" dirty="0"/>
              <a:t>	</a:t>
            </a:r>
          </a:p>
          <a:p>
            <a:r>
              <a:rPr lang="es-CO" dirty="0"/>
              <a:t>¿Cómo comparamos textos eficientemente? </a:t>
            </a:r>
          </a:p>
          <a:p>
            <a:endParaRPr lang="es-CO" dirty="0"/>
          </a:p>
          <a:p>
            <a:r>
              <a:rPr lang="es-CO" dirty="0"/>
              <a:t>Anexos – Apartado matemático de fondo de este modelo</a:t>
            </a:r>
          </a:p>
          <a:p>
            <a:pPr lvl="1"/>
            <a:r>
              <a:rPr lang="es-CO" dirty="0"/>
              <a:t>Términos de frecuencia (llamado TF(</a:t>
            </a:r>
            <a:r>
              <a:rPr lang="es-CO" dirty="0" err="1"/>
              <a:t>t,d</a:t>
            </a:r>
            <a:r>
              <a:rPr lang="es-CO" dirty="0"/>
              <a:t>) en la literatura).</a:t>
            </a:r>
          </a:p>
          <a:p>
            <a:pPr lvl="1"/>
            <a:r>
              <a:rPr lang="es-CO" dirty="0"/>
              <a:t>Frecuencia Inversa del Documento (IDF en la literatura).</a:t>
            </a:r>
          </a:p>
          <a:p>
            <a:pPr lvl="1"/>
            <a:r>
              <a:rPr lang="es-CO" dirty="0"/>
              <a:t>Similitud de coseno. </a:t>
            </a:r>
          </a:p>
          <a:p>
            <a:pPr lvl="2"/>
            <a:r>
              <a:rPr lang="es-CO" dirty="0"/>
              <a:t> TF*IDF para el análisis utilizado en este apartado. </a:t>
            </a:r>
          </a:p>
          <a:p>
            <a:pPr lvl="1"/>
            <a:endParaRPr lang="es-CO" dirty="0"/>
          </a:p>
          <a:p>
            <a:pPr lvl="1"/>
            <a:endParaRPr lang="es-CO" dirty="0"/>
          </a:p>
          <a:p>
            <a:endParaRPr lang="es-CO" dirty="0"/>
          </a:p>
          <a:p>
            <a:endParaRPr lang="es-CO" dirty="0"/>
          </a:p>
        </p:txBody>
      </p:sp>
    </p:spTree>
    <p:extLst>
      <p:ext uri="{BB962C8B-B14F-4D97-AF65-F5344CB8AC3E}">
        <p14:creationId xmlns:p14="http://schemas.microsoft.com/office/powerpoint/2010/main" val="24233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829C44-B402-0604-E5D4-DEAFBEB023C5}"/>
              </a:ext>
            </a:extLst>
          </p:cNvPr>
          <p:cNvSpPr>
            <a:spLocks noGrp="1"/>
          </p:cNvSpPr>
          <p:nvPr>
            <p:ph type="title"/>
          </p:nvPr>
        </p:nvSpPr>
        <p:spPr/>
        <p:txBody>
          <a:bodyPr/>
          <a:lstStyle/>
          <a:p>
            <a:r>
              <a:rPr lang="es-CO" dirty="0"/>
              <a:t>Anexo: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9DDDBD3A-847E-5A0F-8CFD-48842CE5AA41}"/>
                  </a:ext>
                </a:extLst>
              </p:cNvPr>
              <p:cNvSpPr>
                <a:spLocks noGrp="1"/>
              </p:cNvSpPr>
              <p:nvPr>
                <p:ph idx="1"/>
              </p:nvPr>
            </p:nvSpPr>
            <p:spPr>
              <a:xfrm>
                <a:off x="677334" y="2106685"/>
                <a:ext cx="8596668" cy="3880773"/>
              </a:xfrm>
            </p:spPr>
            <p:txBody>
              <a:bodyPr/>
              <a:lstStyle/>
              <a:p>
                <a:pPr lvl="1"/>
                <a:r>
                  <a:rPr lang="es-CO" dirty="0"/>
                  <a:t>Términos de frecuencia (llamado TF(</a:t>
                </a:r>
                <a:r>
                  <a:rPr lang="es-CO" dirty="0" err="1"/>
                  <a:t>t,d</a:t>
                </a:r>
                <a:r>
                  <a:rPr lang="es-CO" dirty="0"/>
                  <a:t>) en la literatura)</a:t>
                </a:r>
              </a:p>
              <a:p>
                <a:pPr lvl="2"/>
                <a:r>
                  <a:rPr lang="es-CO" dirty="0"/>
                  <a:t>Una vez el texto es convertido en vectores, la palabra se remplaza por el termino de frecuencia, entendiendo este como el número de veces que aparece la palabra t en el documento d. </a:t>
                </a:r>
              </a:p>
              <a:p>
                <a:pPr marL="914400" lvl="2"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𝑡𝑓</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𝑑</m:t>
                          </m:r>
                        </m:e>
                      </m:d>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=0</m:t>
                          </m:r>
                        </m:sub>
                        <m:sup>
                          <m:r>
                            <a:rPr lang="es-ES" b="0" i="1" smtClean="0">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𝑁</m:t>
                          </m:r>
                        </m:sup>
                        <m:e>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m:t>
                          </m:r>
                        </m:e>
                      </m:nary>
                    </m:oMath>
                  </m:oMathPara>
                </a14:m>
                <a:endParaRPr lang="es-CO" dirty="0"/>
              </a:p>
              <a:p>
                <a:pPr lvl="1"/>
                <a:r>
                  <a:rPr lang="es-CO" dirty="0"/>
                  <a:t>Frecuencia Inversa del Documento (IDF en la literatura).</a:t>
                </a:r>
              </a:p>
              <a:p>
                <a:pPr marL="457200" lvl="1" indent="0" algn="ctr">
                  <a:buNone/>
                </a:pPr>
                <a14:m>
                  <m:oMath xmlns:m="http://schemas.openxmlformats.org/officeDocument/2006/math">
                    <m:r>
                      <a:rPr lang="es-ES" b="0" i="1" smtClean="0">
                        <a:latin typeface="Cambria Math" panose="02040503050406030204" pitchFamily="18" charset="0"/>
                      </a:rPr>
                      <m:t>𝐼𝐷𝐹</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m:t>
                    </m:r>
                    <m:r>
                      <m:rPr>
                        <m:sty m:val="p"/>
                      </m:rPr>
                      <a:rPr lang="es-ES" b="0" i="0" smtClean="0">
                        <a:latin typeface="Cambria Math" panose="02040503050406030204" pitchFamily="18" charset="0"/>
                      </a:rPr>
                      <m:t>log</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𝑁</m:t>
                        </m:r>
                      </m:num>
                      <m:den>
                        <m:r>
                          <a:rPr lang="es-ES" b="0" i="1" smtClean="0">
                            <a:latin typeface="Cambria Math" panose="02040503050406030204" pitchFamily="18" charset="0"/>
                          </a:rPr>
                          <m:t>𝑑𝑓</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den>
                    </m:f>
                    <m:r>
                      <a:rPr lang="es-ES" b="0" i="1" smtClean="0">
                        <a:latin typeface="Cambria Math" panose="02040503050406030204" pitchFamily="18" charset="0"/>
                      </a:rPr>
                      <m:t>)</m:t>
                    </m:r>
                  </m:oMath>
                </a14:m>
                <a:r>
                  <a:rPr lang="es-CO" dirty="0"/>
                  <a:t> </a:t>
                </a:r>
                <a:r>
                  <a:rPr lang="es-CO" sz="1200" dirty="0"/>
                  <a:t>(+1 en el caso de las librerías de Python)</a:t>
                </a:r>
              </a:p>
              <a:p>
                <a:pPr lvl="1"/>
                <a:r>
                  <a:rPr lang="es-CO" dirty="0"/>
                  <a:t> TF*IDF para el análisis utilizado en este apartado. </a:t>
                </a:r>
              </a:p>
              <a:p>
                <a:endParaRPr lang="es-CO" dirty="0"/>
              </a:p>
            </p:txBody>
          </p:sp>
        </mc:Choice>
        <mc:Fallback>
          <p:sp>
            <p:nvSpPr>
              <p:cNvPr id="3" name="Marcador de contenido 2">
                <a:extLst>
                  <a:ext uri="{FF2B5EF4-FFF2-40B4-BE49-F238E27FC236}">
                    <a16:creationId xmlns:a16="http://schemas.microsoft.com/office/drawing/2014/main" id="{9DDDBD3A-847E-5A0F-8CFD-48842CE5AA41}"/>
                  </a:ext>
                </a:extLst>
              </p:cNvPr>
              <p:cNvSpPr>
                <a:spLocks noGrp="1" noRot="1" noChangeAspect="1" noMove="1" noResize="1" noEditPoints="1" noAdjustHandles="1" noChangeArrowheads="1" noChangeShapeType="1" noTextEdit="1"/>
              </p:cNvSpPr>
              <p:nvPr>
                <p:ph idx="1"/>
              </p:nvPr>
            </p:nvSpPr>
            <p:spPr>
              <a:xfrm>
                <a:off x="677334" y="2106685"/>
                <a:ext cx="8596668" cy="3880773"/>
              </a:xfrm>
              <a:blipFill>
                <a:blip r:embed="rId3"/>
                <a:stretch>
                  <a:fillRect t="-654"/>
                </a:stretch>
              </a:blipFill>
            </p:spPr>
            <p:txBody>
              <a:bodyPr/>
              <a:lstStyle/>
              <a:p>
                <a:r>
                  <a:rPr lang="es-CO">
                    <a:noFill/>
                  </a:rPr>
                  <a:t> </a:t>
                </a:r>
              </a:p>
            </p:txBody>
          </p:sp>
        </mc:Fallback>
      </mc:AlternateContent>
    </p:spTree>
    <p:extLst>
      <p:ext uri="{BB962C8B-B14F-4D97-AF65-F5344CB8AC3E}">
        <p14:creationId xmlns:p14="http://schemas.microsoft.com/office/powerpoint/2010/main" val="266126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A14698C-4AA5-8DC9-46F5-2B36DA452D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163" y="1762026"/>
            <a:ext cx="10620821" cy="3980406"/>
          </a:xfrm>
          <a:prstGeom prst="rect">
            <a:avLst/>
          </a:prstGeom>
        </p:spPr>
      </p:pic>
      <p:sp>
        <p:nvSpPr>
          <p:cNvPr id="34" name="Título 1">
            <a:extLst>
              <a:ext uri="{FF2B5EF4-FFF2-40B4-BE49-F238E27FC236}">
                <a16:creationId xmlns:a16="http://schemas.microsoft.com/office/drawing/2014/main" id="{F7275800-8746-B0DD-21A0-79A04B74821B}"/>
              </a:ext>
            </a:extLst>
          </p:cNvPr>
          <p:cNvSpPr>
            <a:spLocks noGrp="1"/>
          </p:cNvSpPr>
          <p:nvPr>
            <p:ph type="title"/>
          </p:nvPr>
        </p:nvSpPr>
        <p:spPr>
          <a:xfrm>
            <a:off x="1361849" y="476434"/>
            <a:ext cx="9573976" cy="1320800"/>
          </a:xfrm>
        </p:spPr>
        <p:txBody>
          <a:bodyPr>
            <a:normAutofit fontScale="90000"/>
          </a:bodyPr>
          <a:lstStyle/>
          <a:p>
            <a:pPr algn="ctr"/>
            <a:r>
              <a:rPr lang="es-CO" dirty="0"/>
              <a:t>Comparación entre discursos de los candidatos presidenciales (Incluyendo actuales y 2018):</a:t>
            </a:r>
          </a:p>
        </p:txBody>
      </p:sp>
    </p:spTree>
    <p:extLst>
      <p:ext uri="{BB962C8B-B14F-4D97-AF65-F5344CB8AC3E}">
        <p14:creationId xmlns:p14="http://schemas.microsoft.com/office/powerpoint/2010/main" val="2683796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956B5-4071-C251-EB4E-2B458CE9B078}"/>
              </a:ext>
            </a:extLst>
          </p:cNvPr>
          <p:cNvSpPr>
            <a:spLocks noGrp="1"/>
          </p:cNvSpPr>
          <p:nvPr>
            <p:ph type="title"/>
          </p:nvPr>
        </p:nvSpPr>
        <p:spPr/>
        <p:txBody>
          <a:bodyPr>
            <a:normAutofit/>
          </a:bodyPr>
          <a:lstStyle/>
          <a:p>
            <a:r>
              <a:rPr lang="es-CO" dirty="0"/>
              <a:t>4. Conclusiones y utilidad de este tipo de ejercicios. </a:t>
            </a:r>
          </a:p>
        </p:txBody>
      </p:sp>
      <p:sp>
        <p:nvSpPr>
          <p:cNvPr id="3" name="Marcador de contenido 2">
            <a:extLst>
              <a:ext uri="{FF2B5EF4-FFF2-40B4-BE49-F238E27FC236}">
                <a16:creationId xmlns:a16="http://schemas.microsoft.com/office/drawing/2014/main" id="{4AD792E6-0683-C8CE-9419-1472C1CAAAD5}"/>
              </a:ext>
            </a:extLst>
          </p:cNvPr>
          <p:cNvSpPr>
            <a:spLocks noGrp="1"/>
          </p:cNvSpPr>
          <p:nvPr>
            <p:ph idx="1"/>
          </p:nvPr>
        </p:nvSpPr>
        <p:spPr>
          <a:xfrm>
            <a:off x="677334" y="2160589"/>
            <a:ext cx="3285066" cy="3880773"/>
          </a:xfrm>
        </p:spPr>
        <p:txBody>
          <a:bodyPr/>
          <a:lstStyle/>
          <a:p>
            <a:r>
              <a:rPr lang="es-CO" dirty="0"/>
              <a:t>¿Útil? ¿Mienten o no leemos entre líneas? </a:t>
            </a:r>
          </a:p>
          <a:p>
            <a:endParaRPr lang="es-CO" dirty="0"/>
          </a:p>
          <a:p>
            <a:r>
              <a:rPr lang="es-CO" dirty="0"/>
              <a:t>Observemos Duque (2018): </a:t>
            </a:r>
          </a:p>
        </p:txBody>
      </p:sp>
      <p:pic>
        <p:nvPicPr>
          <p:cNvPr id="7170" name="Picture 2">
            <a:extLst>
              <a:ext uri="{FF2B5EF4-FFF2-40B4-BE49-F238E27FC236}">
                <a16:creationId xmlns:a16="http://schemas.microsoft.com/office/drawing/2014/main" id="{70A3D091-92DD-FAD6-F3EF-A0359F54A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340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D1EDB-B82D-435C-8047-D6F766D4FF16}"/>
              </a:ext>
            </a:extLst>
          </p:cNvPr>
          <p:cNvSpPr>
            <a:spLocks noGrp="1"/>
          </p:cNvSpPr>
          <p:nvPr>
            <p:ph type="title"/>
          </p:nvPr>
        </p:nvSpPr>
        <p:spPr>
          <a:xfrm>
            <a:off x="146304" y="609600"/>
            <a:ext cx="4697967" cy="1320800"/>
          </a:xfrm>
        </p:spPr>
        <p:txBody>
          <a:bodyPr>
            <a:normAutofit fontScale="90000"/>
          </a:bodyPr>
          <a:lstStyle/>
          <a:p>
            <a:r>
              <a:rPr lang="es-CO" dirty="0"/>
              <a:t>Vimos a través del gráfico de Nube de Palabras, como se resaltan palabras como: </a:t>
            </a:r>
            <a:br>
              <a:rPr lang="es-CO" dirty="0"/>
            </a:br>
            <a:endParaRPr lang="es-CO" dirty="0"/>
          </a:p>
        </p:txBody>
      </p:sp>
      <p:sp>
        <p:nvSpPr>
          <p:cNvPr id="3" name="Marcador de contenido 2">
            <a:extLst>
              <a:ext uri="{FF2B5EF4-FFF2-40B4-BE49-F238E27FC236}">
                <a16:creationId xmlns:a16="http://schemas.microsoft.com/office/drawing/2014/main" id="{C5222B00-FC23-45EE-0D0C-B6B5232F3D0C}"/>
              </a:ext>
            </a:extLst>
          </p:cNvPr>
          <p:cNvSpPr>
            <a:spLocks noGrp="1"/>
          </p:cNvSpPr>
          <p:nvPr>
            <p:ph idx="1"/>
          </p:nvPr>
        </p:nvSpPr>
        <p:spPr>
          <a:xfrm>
            <a:off x="1218302" y="3229865"/>
            <a:ext cx="2922867" cy="1697736"/>
          </a:xfrm>
        </p:spPr>
        <p:txBody>
          <a:bodyPr>
            <a:normAutofit fontScale="92500" lnSpcReduction="20000"/>
          </a:bodyPr>
          <a:lstStyle/>
          <a:p>
            <a:r>
              <a:rPr lang="es-CO" dirty="0"/>
              <a:t>Impuesto </a:t>
            </a:r>
          </a:p>
          <a:p>
            <a:r>
              <a:rPr lang="es-CO" dirty="0"/>
              <a:t>Empresa</a:t>
            </a:r>
          </a:p>
          <a:p>
            <a:r>
              <a:rPr lang="es-CO" dirty="0"/>
              <a:t>Mercado</a:t>
            </a:r>
          </a:p>
          <a:p>
            <a:r>
              <a:rPr lang="es-CO" dirty="0"/>
              <a:t>Inversión </a:t>
            </a:r>
          </a:p>
          <a:p>
            <a:r>
              <a:rPr lang="es-CO" dirty="0"/>
              <a:t>Reforma tributaria</a:t>
            </a:r>
          </a:p>
          <a:p>
            <a:endParaRPr lang="es-CO" dirty="0"/>
          </a:p>
        </p:txBody>
      </p:sp>
      <p:pic>
        <p:nvPicPr>
          <p:cNvPr id="8194" name="Picture 2">
            <a:extLst>
              <a:ext uri="{FF2B5EF4-FFF2-40B4-BE49-F238E27FC236}">
                <a16:creationId xmlns:a16="http://schemas.microsoft.com/office/drawing/2014/main" id="{35374308-1BE1-CDC3-5EF1-7F7FAF32B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693"/>
          <a:stretch/>
        </p:blipFill>
        <p:spPr bwMode="auto">
          <a:xfrm>
            <a:off x="5059474" y="2036064"/>
            <a:ext cx="6311089" cy="253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07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81352-BD17-32B8-E296-1F7BB9AC3311}"/>
              </a:ext>
            </a:extLst>
          </p:cNvPr>
          <p:cNvSpPr>
            <a:spLocks noGrp="1"/>
          </p:cNvSpPr>
          <p:nvPr>
            <p:ph type="title"/>
          </p:nvPr>
        </p:nvSpPr>
        <p:spPr/>
        <p:txBody>
          <a:bodyPr>
            <a:normAutofit fontScale="90000"/>
          </a:bodyPr>
          <a:lstStyle/>
          <a:p>
            <a:r>
              <a:rPr lang="es-CO" dirty="0"/>
              <a:t>¿se podría predecir con estos análisis cual era la verdad detrás de la frase, que en vallas "más salarios, menos impuestos"?</a:t>
            </a:r>
          </a:p>
        </p:txBody>
      </p:sp>
      <p:pic>
        <p:nvPicPr>
          <p:cNvPr id="5" name="Marcador de contenido 4">
            <a:extLst>
              <a:ext uri="{FF2B5EF4-FFF2-40B4-BE49-F238E27FC236}">
                <a16:creationId xmlns:a16="http://schemas.microsoft.com/office/drawing/2014/main" id="{70619207-B615-C00A-9088-C0BDDA61DC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703" y="2258959"/>
            <a:ext cx="8596312" cy="841481"/>
          </a:xfrm>
        </p:spPr>
      </p:pic>
      <p:sp>
        <p:nvSpPr>
          <p:cNvPr id="6" name="Rectángulo 5">
            <a:extLst>
              <a:ext uri="{FF2B5EF4-FFF2-40B4-BE49-F238E27FC236}">
                <a16:creationId xmlns:a16="http://schemas.microsoft.com/office/drawing/2014/main" id="{AE423BDA-CF32-2263-C20C-0064859D7D51}"/>
              </a:ext>
            </a:extLst>
          </p:cNvPr>
          <p:cNvSpPr/>
          <p:nvPr/>
        </p:nvSpPr>
        <p:spPr>
          <a:xfrm>
            <a:off x="921703" y="3429000"/>
            <a:ext cx="7779828" cy="2446824"/>
          </a:xfrm>
          <a:prstGeom prst="rect">
            <a:avLst/>
          </a:prstGeom>
        </p:spPr>
        <p:txBody>
          <a:bodyPr wrap="square">
            <a:spAutoFit/>
          </a:bodyPr>
          <a:lstStyle/>
          <a:p>
            <a:r>
              <a:rPr lang="es-CO" sz="1700" dirty="0">
                <a:solidFill>
                  <a:schemeClr val="tx1">
                    <a:lumMod val="75000"/>
                    <a:lumOff val="25000"/>
                  </a:schemeClr>
                </a:solidFill>
              </a:rPr>
              <a:t>Podemos observar varios puntos, salen 8 artículos como los anteriores de los cuales podemos resumir: </a:t>
            </a:r>
          </a:p>
          <a:p>
            <a:pPr marL="342900" indent="-342900">
              <a:buFont typeface="+mj-lt"/>
              <a:buAutoNum type="arabicPeriod"/>
            </a:pPr>
            <a:r>
              <a:rPr lang="es-CO" sz="1700" dirty="0">
                <a:solidFill>
                  <a:schemeClr val="tx1">
                    <a:lumMod val="75000"/>
                    <a:lumOff val="25000"/>
                  </a:schemeClr>
                </a:solidFill>
              </a:rPr>
              <a:t>Quitar IVA bienes de Capital.</a:t>
            </a:r>
          </a:p>
          <a:p>
            <a:pPr marL="342900" indent="-342900">
              <a:buFont typeface="+mj-lt"/>
              <a:buAutoNum type="arabicPeriod"/>
            </a:pPr>
            <a:r>
              <a:rPr lang="es-CO" sz="1700" dirty="0">
                <a:solidFill>
                  <a:schemeClr val="tx1">
                    <a:lumMod val="75000"/>
                    <a:lumOff val="25000"/>
                  </a:schemeClr>
                </a:solidFill>
              </a:rPr>
              <a:t>Modificar impuestos a los dividendos.</a:t>
            </a:r>
          </a:p>
          <a:p>
            <a:pPr marL="342900" indent="-342900">
              <a:buFont typeface="+mj-lt"/>
              <a:buAutoNum type="arabicPeriod"/>
            </a:pPr>
            <a:r>
              <a:rPr lang="es-CO" sz="1700" dirty="0">
                <a:solidFill>
                  <a:schemeClr val="tx1">
                    <a:lumMod val="75000"/>
                    <a:lumOff val="25000"/>
                  </a:schemeClr>
                </a:solidFill>
              </a:rPr>
              <a:t>Evasión impuesto de renta IVA</a:t>
            </a:r>
          </a:p>
          <a:p>
            <a:pPr marL="342900" indent="-342900">
              <a:buFont typeface="+mj-lt"/>
              <a:buAutoNum type="arabicPeriod"/>
            </a:pPr>
            <a:r>
              <a:rPr lang="es-CO" sz="1700" dirty="0">
                <a:solidFill>
                  <a:schemeClr val="tx1">
                    <a:lumMod val="75000"/>
                    <a:lumOff val="25000"/>
                  </a:schemeClr>
                </a:solidFill>
              </a:rPr>
              <a:t>Evaluar reducir tarifa de IVA y aumentar la cobertura de dicho impuesto.</a:t>
            </a:r>
          </a:p>
          <a:p>
            <a:pPr marL="342900" indent="-342900">
              <a:buFont typeface="+mj-lt"/>
              <a:buAutoNum type="arabicPeriod"/>
            </a:pPr>
            <a:r>
              <a:rPr lang="es-CO" sz="1700" dirty="0">
                <a:solidFill>
                  <a:schemeClr val="tx1">
                    <a:lumMod val="75000"/>
                    <a:lumOff val="25000"/>
                  </a:schemeClr>
                </a:solidFill>
              </a:rPr>
              <a:t>Bajar rentas corporativas (</a:t>
            </a:r>
            <a:r>
              <a:rPr lang="es-CO" sz="1700" dirty="0" err="1">
                <a:solidFill>
                  <a:schemeClr val="tx1">
                    <a:lumMod val="75000"/>
                    <a:lumOff val="25000"/>
                  </a:schemeClr>
                </a:solidFill>
              </a:rPr>
              <a:t>basandose</a:t>
            </a:r>
            <a:r>
              <a:rPr lang="es-CO" sz="1700" dirty="0">
                <a:solidFill>
                  <a:schemeClr val="tx1">
                    <a:lumMod val="75000"/>
                    <a:lumOff val="25000"/>
                  </a:schemeClr>
                </a:solidFill>
              </a:rPr>
              <a:t> que en EEUU luego de hacer esto Walmart subió sus salarios). </a:t>
            </a:r>
          </a:p>
          <a:p>
            <a:pPr marL="342900" indent="-342900">
              <a:buFont typeface="+mj-lt"/>
              <a:buAutoNum type="arabicPeriod"/>
            </a:pPr>
            <a:r>
              <a:rPr lang="es-CO" sz="1700" dirty="0" err="1">
                <a:solidFill>
                  <a:schemeClr val="tx1">
                    <a:lumMod val="75000"/>
                    <a:lumOff val="25000"/>
                  </a:schemeClr>
                </a:solidFill>
              </a:rPr>
              <a:t>Excención</a:t>
            </a:r>
            <a:r>
              <a:rPr lang="es-CO" sz="1700" dirty="0">
                <a:solidFill>
                  <a:schemeClr val="tx1">
                    <a:lumMod val="75000"/>
                    <a:lumOff val="25000"/>
                  </a:schemeClr>
                </a:solidFill>
              </a:rPr>
              <a:t> impuesto de renta hoteles.</a:t>
            </a:r>
          </a:p>
        </p:txBody>
      </p:sp>
    </p:spTree>
    <p:extLst>
      <p:ext uri="{BB962C8B-B14F-4D97-AF65-F5344CB8AC3E}">
        <p14:creationId xmlns:p14="http://schemas.microsoft.com/office/powerpoint/2010/main" val="387872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ítulo 1">
            <a:extLst>
              <a:ext uri="{FF2B5EF4-FFF2-40B4-BE49-F238E27FC236}">
                <a16:creationId xmlns:a16="http://schemas.microsoft.com/office/drawing/2014/main" id="{F7275800-8746-B0DD-21A0-79A04B74821B}"/>
              </a:ext>
            </a:extLst>
          </p:cNvPr>
          <p:cNvSpPr>
            <a:spLocks noGrp="1"/>
          </p:cNvSpPr>
          <p:nvPr>
            <p:ph type="title"/>
          </p:nvPr>
        </p:nvSpPr>
        <p:spPr>
          <a:xfrm>
            <a:off x="1361849" y="476434"/>
            <a:ext cx="9573976" cy="1320800"/>
          </a:xfrm>
        </p:spPr>
        <p:txBody>
          <a:bodyPr>
            <a:normAutofit/>
          </a:bodyPr>
          <a:lstStyle/>
          <a:p>
            <a:r>
              <a:rPr lang="es-CO" dirty="0"/>
              <a:t>Salarios y Conclusión: </a:t>
            </a:r>
          </a:p>
        </p:txBody>
      </p:sp>
      <p:pic>
        <p:nvPicPr>
          <p:cNvPr id="36" name="slide2" descr="Dashboard 1">
            <a:extLst>
              <a:ext uri="{FF2B5EF4-FFF2-40B4-BE49-F238E27FC236}">
                <a16:creationId xmlns:a16="http://schemas.microsoft.com/office/drawing/2014/main" id="{77DEAA74-1E5A-3A1C-4982-92A72C6C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04" y="1397326"/>
            <a:ext cx="10174041" cy="4568173"/>
          </a:xfrm>
          <a:prstGeom prst="rect">
            <a:avLst/>
          </a:prstGeom>
        </p:spPr>
      </p:pic>
    </p:spTree>
    <p:extLst>
      <p:ext uri="{BB962C8B-B14F-4D97-AF65-F5344CB8AC3E}">
        <p14:creationId xmlns:p14="http://schemas.microsoft.com/office/powerpoint/2010/main" val="1112994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F649E-5455-06E8-0DCE-55CFD39BAC06}"/>
              </a:ext>
            </a:extLst>
          </p:cNvPr>
          <p:cNvSpPr>
            <a:spLocks noGrp="1"/>
          </p:cNvSpPr>
          <p:nvPr>
            <p:ph type="title"/>
          </p:nvPr>
        </p:nvSpPr>
        <p:spPr/>
        <p:txBody>
          <a:bodyPr>
            <a:normAutofit fontScale="90000"/>
          </a:bodyPr>
          <a:lstStyle/>
          <a:p>
            <a:pPr algn="just"/>
            <a:r>
              <a:rPr lang="es-CO" dirty="0"/>
              <a:t>Campaña tras campaña, se realizan entrevistas, se dan debates y se responden diferentes preguntas…</a:t>
            </a:r>
          </a:p>
        </p:txBody>
      </p:sp>
      <p:sp>
        <p:nvSpPr>
          <p:cNvPr id="3" name="Marcador de contenido 2">
            <a:extLst>
              <a:ext uri="{FF2B5EF4-FFF2-40B4-BE49-F238E27FC236}">
                <a16:creationId xmlns:a16="http://schemas.microsoft.com/office/drawing/2014/main" id="{805D2463-8131-B855-D39C-7CA87AFAC12C}"/>
              </a:ext>
            </a:extLst>
          </p:cNvPr>
          <p:cNvSpPr>
            <a:spLocks noGrp="1"/>
          </p:cNvSpPr>
          <p:nvPr>
            <p:ph idx="1"/>
          </p:nvPr>
        </p:nvSpPr>
        <p:spPr>
          <a:xfrm>
            <a:off x="1348391" y="2367627"/>
            <a:ext cx="7254554" cy="3880773"/>
          </a:xfrm>
        </p:spPr>
        <p:txBody>
          <a:bodyPr/>
          <a:lstStyle/>
          <a:p>
            <a:pPr marL="0" indent="0">
              <a:buNone/>
            </a:pPr>
            <a:r>
              <a:rPr lang="es-CO" dirty="0"/>
              <a:t>En esta ocasión se estudiarán entrevistas que han dado los candidatos presidenciales. Así es como esta presentación se dividirá en 4 partes: </a:t>
            </a:r>
          </a:p>
          <a:p>
            <a:pPr>
              <a:buAutoNum type="arabicPeriod"/>
            </a:pPr>
            <a:r>
              <a:rPr lang="es-CO" dirty="0"/>
              <a:t>¿Cuál es el enfoque y cuáles son las propuestas principales de cada candidato?</a:t>
            </a:r>
          </a:p>
          <a:p>
            <a:pPr>
              <a:buAutoNum type="arabicPeriod"/>
            </a:pPr>
            <a:r>
              <a:rPr lang="es-CO" dirty="0"/>
              <a:t>Análisis y comparación de las palabras clave de los candidatos. </a:t>
            </a:r>
          </a:p>
          <a:p>
            <a:pPr>
              <a:buAutoNum type="arabicPeriod"/>
            </a:pPr>
            <a:r>
              <a:rPr lang="es-CO" dirty="0"/>
              <a:t>Inteligencia artificial y lenguaje humano para el análisis de similitudes (NLP). </a:t>
            </a:r>
          </a:p>
          <a:p>
            <a:pPr>
              <a:buAutoNum type="arabicPeriod"/>
            </a:pPr>
            <a:r>
              <a:rPr lang="es-CO" dirty="0"/>
              <a:t>Conclusiones y utilidad de este tipo de ejercicios. </a:t>
            </a:r>
          </a:p>
        </p:txBody>
      </p:sp>
    </p:spTree>
    <p:extLst>
      <p:ext uri="{BB962C8B-B14F-4D97-AF65-F5344CB8AC3E}">
        <p14:creationId xmlns:p14="http://schemas.microsoft.com/office/powerpoint/2010/main" val="156684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829C44-B402-0604-E5D4-DEAFBEB023C5}"/>
              </a:ext>
            </a:extLst>
          </p:cNvPr>
          <p:cNvSpPr>
            <a:spLocks noGrp="1"/>
          </p:cNvSpPr>
          <p:nvPr>
            <p:ph type="title"/>
          </p:nvPr>
        </p:nvSpPr>
        <p:spPr/>
        <p:txBody>
          <a:bodyPr/>
          <a:lstStyle/>
          <a:p>
            <a:r>
              <a:rPr lang="es-CO" dirty="0"/>
              <a:t>Anexo: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9DDDBD3A-847E-5A0F-8CFD-48842CE5AA41}"/>
                  </a:ext>
                </a:extLst>
              </p:cNvPr>
              <p:cNvSpPr>
                <a:spLocks noGrp="1"/>
              </p:cNvSpPr>
              <p:nvPr>
                <p:ph idx="1"/>
              </p:nvPr>
            </p:nvSpPr>
            <p:spPr>
              <a:xfrm>
                <a:off x="677334" y="2106685"/>
                <a:ext cx="8596668" cy="3880773"/>
              </a:xfrm>
            </p:spPr>
            <p:txBody>
              <a:bodyPr/>
              <a:lstStyle/>
              <a:p>
                <a:pPr lvl="1"/>
                <a:r>
                  <a:rPr lang="es-CO" dirty="0"/>
                  <a:t>Términos de frecuencia (llamado TF(</a:t>
                </a:r>
                <a:r>
                  <a:rPr lang="es-CO" dirty="0" err="1"/>
                  <a:t>t,d</a:t>
                </a:r>
                <a:r>
                  <a:rPr lang="es-CO" dirty="0"/>
                  <a:t>) en la literatura)</a:t>
                </a:r>
              </a:p>
              <a:p>
                <a:pPr lvl="2"/>
                <a:r>
                  <a:rPr lang="es-CO" dirty="0"/>
                  <a:t>Una vez el texto es convertido en vectores, la palabra se remplaza por el termino de frecuencia, entendiendo este como el número de veces que aparece la palabra t en el documento d. </a:t>
                </a:r>
              </a:p>
              <a:p>
                <a:pPr marL="914400" lvl="2"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𝑡𝑓</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𝑑</m:t>
                          </m:r>
                        </m:e>
                      </m:d>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=0</m:t>
                          </m:r>
                        </m:sub>
                        <m:sup>
                          <m:r>
                            <a:rPr lang="es-ES" b="0" i="1" smtClean="0">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𝑁</m:t>
                          </m:r>
                        </m:sup>
                        <m:e>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m:t>
                          </m:r>
                        </m:e>
                      </m:nary>
                    </m:oMath>
                  </m:oMathPara>
                </a14:m>
                <a:endParaRPr lang="es-CO" dirty="0"/>
              </a:p>
              <a:p>
                <a:pPr lvl="1"/>
                <a:r>
                  <a:rPr lang="es-CO" dirty="0"/>
                  <a:t>Frecuencia Inversa del Documento (IDF en la literatura).</a:t>
                </a:r>
              </a:p>
              <a:p>
                <a:pPr marL="457200" lvl="1" indent="0" algn="ctr">
                  <a:buNone/>
                </a:pPr>
                <a14:m>
                  <m:oMath xmlns:m="http://schemas.openxmlformats.org/officeDocument/2006/math">
                    <m:r>
                      <a:rPr lang="es-ES" b="0" i="1" smtClean="0">
                        <a:latin typeface="Cambria Math" panose="02040503050406030204" pitchFamily="18" charset="0"/>
                      </a:rPr>
                      <m:t>𝐼𝐷𝐹</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m:t>
                    </m:r>
                    <m:r>
                      <m:rPr>
                        <m:sty m:val="p"/>
                      </m:rPr>
                      <a:rPr lang="es-ES" b="0" i="0" smtClean="0">
                        <a:latin typeface="Cambria Math" panose="02040503050406030204" pitchFamily="18" charset="0"/>
                      </a:rPr>
                      <m:t>log</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𝑁</m:t>
                        </m:r>
                      </m:num>
                      <m:den>
                        <m:r>
                          <a:rPr lang="es-ES" b="0" i="1" smtClean="0">
                            <a:latin typeface="Cambria Math" panose="02040503050406030204" pitchFamily="18" charset="0"/>
                          </a:rPr>
                          <m:t>𝑑𝑓</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den>
                    </m:f>
                    <m:r>
                      <a:rPr lang="es-ES" b="0" i="1" smtClean="0">
                        <a:latin typeface="Cambria Math" panose="02040503050406030204" pitchFamily="18" charset="0"/>
                      </a:rPr>
                      <m:t>)</m:t>
                    </m:r>
                  </m:oMath>
                </a14:m>
                <a:r>
                  <a:rPr lang="es-CO" dirty="0"/>
                  <a:t> </a:t>
                </a:r>
                <a:r>
                  <a:rPr lang="es-CO" sz="1200" dirty="0"/>
                  <a:t>(+1 en el caso de las librerías de Python)</a:t>
                </a:r>
              </a:p>
              <a:p>
                <a:pPr lvl="1"/>
                <a:r>
                  <a:rPr lang="es-CO" dirty="0"/>
                  <a:t> TF*IDF para el análisis utilizado en este apartado. </a:t>
                </a:r>
              </a:p>
              <a:p>
                <a:endParaRPr lang="es-CO" dirty="0"/>
              </a:p>
            </p:txBody>
          </p:sp>
        </mc:Choice>
        <mc:Fallback>
          <p:sp>
            <p:nvSpPr>
              <p:cNvPr id="3" name="Marcador de contenido 2">
                <a:extLst>
                  <a:ext uri="{FF2B5EF4-FFF2-40B4-BE49-F238E27FC236}">
                    <a16:creationId xmlns:a16="http://schemas.microsoft.com/office/drawing/2014/main" id="{9DDDBD3A-847E-5A0F-8CFD-48842CE5AA41}"/>
                  </a:ext>
                </a:extLst>
              </p:cNvPr>
              <p:cNvSpPr>
                <a:spLocks noGrp="1" noRot="1" noChangeAspect="1" noMove="1" noResize="1" noEditPoints="1" noAdjustHandles="1" noChangeArrowheads="1" noChangeShapeType="1" noTextEdit="1"/>
              </p:cNvSpPr>
              <p:nvPr>
                <p:ph idx="1"/>
              </p:nvPr>
            </p:nvSpPr>
            <p:spPr>
              <a:xfrm>
                <a:off x="677334" y="2106685"/>
                <a:ext cx="8596668" cy="3880773"/>
              </a:xfrm>
              <a:blipFill>
                <a:blip r:embed="rId3"/>
                <a:stretch>
                  <a:fillRect t="-654"/>
                </a:stretch>
              </a:blipFill>
            </p:spPr>
            <p:txBody>
              <a:bodyPr/>
              <a:lstStyle/>
              <a:p>
                <a:r>
                  <a:rPr lang="es-CO">
                    <a:noFill/>
                  </a:rPr>
                  <a:t> </a:t>
                </a:r>
              </a:p>
            </p:txBody>
          </p:sp>
        </mc:Fallback>
      </mc:AlternateContent>
    </p:spTree>
    <p:extLst>
      <p:ext uri="{BB962C8B-B14F-4D97-AF65-F5344CB8AC3E}">
        <p14:creationId xmlns:p14="http://schemas.microsoft.com/office/powerpoint/2010/main" val="101534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A84E7F-6219-E3B3-DA15-1891A4269227}"/>
              </a:ext>
            </a:extLst>
          </p:cNvPr>
          <p:cNvSpPr>
            <a:spLocks noGrp="1"/>
          </p:cNvSpPr>
          <p:nvPr>
            <p:ph type="title"/>
          </p:nvPr>
        </p:nvSpPr>
        <p:spPr>
          <a:xfrm>
            <a:off x="677334" y="609599"/>
            <a:ext cx="8596668" cy="1716911"/>
          </a:xfrm>
        </p:spPr>
        <p:txBody>
          <a:bodyPr>
            <a:normAutofit fontScale="90000"/>
          </a:bodyPr>
          <a:lstStyle/>
          <a:p>
            <a:r>
              <a:rPr lang="es-CO" sz="2700" b="1" dirty="0"/>
              <a:t>Ejemplo: </a:t>
            </a:r>
            <a:br>
              <a:rPr lang="es-CO" sz="2700" b="1" dirty="0"/>
            </a:br>
            <a:r>
              <a:rPr lang="es-CO" sz="2700" b="1" dirty="0"/>
              <a:t>Documento 1:</a:t>
            </a:r>
            <a:r>
              <a:rPr lang="es-CO" sz="2700" dirty="0"/>
              <a:t> Reducir la desigualdad es necesario.</a:t>
            </a:r>
            <a:br>
              <a:rPr lang="es-CO" sz="2700" dirty="0"/>
            </a:br>
            <a:r>
              <a:rPr lang="es-CO" sz="2700" b="1" dirty="0"/>
              <a:t>Documento 2:</a:t>
            </a:r>
            <a:r>
              <a:rPr lang="es-CO" sz="2700" dirty="0"/>
              <a:t> Reducir la desigualdad y la pobreza es necesario.</a:t>
            </a:r>
            <a:endParaRPr lang="es-CO" dirty="0"/>
          </a:p>
        </p:txBody>
      </p:sp>
      <p:graphicFrame>
        <p:nvGraphicFramePr>
          <p:cNvPr id="4" name="Tabla 4">
            <a:extLst>
              <a:ext uri="{FF2B5EF4-FFF2-40B4-BE49-F238E27FC236}">
                <a16:creationId xmlns:a16="http://schemas.microsoft.com/office/drawing/2014/main" id="{73C5CF27-7367-7281-D99B-65110E0CC950}"/>
              </a:ext>
            </a:extLst>
          </p:cNvPr>
          <p:cNvGraphicFramePr>
            <a:graphicFrameLocks noGrp="1"/>
          </p:cNvGraphicFramePr>
          <p:nvPr>
            <p:ph idx="1"/>
            <p:extLst>
              <p:ext uri="{D42A27DB-BD31-4B8C-83A1-F6EECF244321}">
                <p14:modId xmlns:p14="http://schemas.microsoft.com/office/powerpoint/2010/main" val="2986734957"/>
              </p:ext>
            </p:extLst>
          </p:nvPr>
        </p:nvGraphicFramePr>
        <p:xfrm>
          <a:off x="677694" y="3028689"/>
          <a:ext cx="9137640" cy="2595880"/>
        </p:xfrm>
        <a:graphic>
          <a:graphicData uri="http://schemas.openxmlformats.org/drawingml/2006/table">
            <a:tbl>
              <a:tblPr firstRow="1" bandRow="1">
                <a:tableStyleId>{5C22544A-7EE6-4342-B048-85BDC9FD1C3A}</a:tableStyleId>
              </a:tblPr>
              <a:tblGrid>
                <a:gridCol w="1522940">
                  <a:extLst>
                    <a:ext uri="{9D8B030D-6E8A-4147-A177-3AD203B41FA5}">
                      <a16:colId xmlns:a16="http://schemas.microsoft.com/office/drawing/2014/main" val="761477771"/>
                    </a:ext>
                  </a:extLst>
                </a:gridCol>
                <a:gridCol w="1522940">
                  <a:extLst>
                    <a:ext uri="{9D8B030D-6E8A-4147-A177-3AD203B41FA5}">
                      <a16:colId xmlns:a16="http://schemas.microsoft.com/office/drawing/2014/main" val="2039895076"/>
                    </a:ext>
                  </a:extLst>
                </a:gridCol>
                <a:gridCol w="1522940">
                  <a:extLst>
                    <a:ext uri="{9D8B030D-6E8A-4147-A177-3AD203B41FA5}">
                      <a16:colId xmlns:a16="http://schemas.microsoft.com/office/drawing/2014/main" val="48060224"/>
                    </a:ext>
                  </a:extLst>
                </a:gridCol>
                <a:gridCol w="1522940">
                  <a:extLst>
                    <a:ext uri="{9D8B030D-6E8A-4147-A177-3AD203B41FA5}">
                      <a16:colId xmlns:a16="http://schemas.microsoft.com/office/drawing/2014/main" val="2354090551"/>
                    </a:ext>
                  </a:extLst>
                </a:gridCol>
                <a:gridCol w="1522940">
                  <a:extLst>
                    <a:ext uri="{9D8B030D-6E8A-4147-A177-3AD203B41FA5}">
                      <a16:colId xmlns:a16="http://schemas.microsoft.com/office/drawing/2014/main" val="4121906272"/>
                    </a:ext>
                  </a:extLst>
                </a:gridCol>
                <a:gridCol w="1522940">
                  <a:extLst>
                    <a:ext uri="{9D8B030D-6E8A-4147-A177-3AD203B41FA5}">
                      <a16:colId xmlns:a16="http://schemas.microsoft.com/office/drawing/2014/main" val="313518205"/>
                    </a:ext>
                  </a:extLst>
                </a:gridCol>
              </a:tblGrid>
              <a:tr h="370840">
                <a:tc rowSpan="2">
                  <a:txBody>
                    <a:bodyPr/>
                    <a:lstStyle/>
                    <a:p>
                      <a:pPr algn="ctr"/>
                      <a:r>
                        <a:rPr lang="es-CO" dirty="0"/>
                        <a:t>Palabra</a:t>
                      </a:r>
                    </a:p>
                  </a:txBody>
                  <a:tcPr/>
                </a:tc>
                <a:tc gridSpan="2">
                  <a:txBody>
                    <a:bodyPr/>
                    <a:lstStyle/>
                    <a:p>
                      <a:pPr algn="ctr"/>
                      <a:r>
                        <a:rPr lang="es-CO" dirty="0"/>
                        <a:t>TF</a:t>
                      </a:r>
                    </a:p>
                  </a:txBody>
                  <a:tcPr/>
                </a:tc>
                <a:tc hMerge="1">
                  <a:txBody>
                    <a:bodyPr/>
                    <a:lstStyle/>
                    <a:p>
                      <a:endParaRPr lang="es-CO" dirty="0"/>
                    </a:p>
                  </a:txBody>
                  <a:tcPr/>
                </a:tc>
                <a:tc rowSpan="2">
                  <a:txBody>
                    <a:bodyPr/>
                    <a:lstStyle/>
                    <a:p>
                      <a:pPr algn="ctr"/>
                      <a:r>
                        <a:rPr lang="es-CO" dirty="0"/>
                        <a:t>IDF</a:t>
                      </a:r>
                    </a:p>
                  </a:txBody>
                  <a:tcPr/>
                </a:tc>
                <a:tc gridSpan="2">
                  <a:txBody>
                    <a:bodyPr/>
                    <a:lstStyle/>
                    <a:p>
                      <a:pPr algn="ctr"/>
                      <a:r>
                        <a:rPr lang="es-CO" dirty="0"/>
                        <a:t>TF-IDF</a:t>
                      </a:r>
                    </a:p>
                  </a:txBody>
                  <a:tcPr/>
                </a:tc>
                <a:tc hMerge="1">
                  <a:txBody>
                    <a:bodyPr/>
                    <a:lstStyle/>
                    <a:p>
                      <a:endParaRPr lang="es-CO" dirty="0"/>
                    </a:p>
                  </a:txBody>
                  <a:tcPr/>
                </a:tc>
                <a:extLst>
                  <a:ext uri="{0D108BD9-81ED-4DB2-BD59-A6C34878D82A}">
                    <a16:rowId xmlns:a16="http://schemas.microsoft.com/office/drawing/2014/main" val="2375410962"/>
                  </a:ext>
                </a:extLst>
              </a:tr>
              <a:tr h="370840">
                <a:tc vMerge="1">
                  <a:txBody>
                    <a:bodyPr/>
                    <a:lstStyle/>
                    <a:p>
                      <a:endParaRPr lang="es-CO" dirty="0"/>
                    </a:p>
                  </a:txBody>
                  <a:tcPr/>
                </a:tc>
                <a:tc>
                  <a:txBody>
                    <a:bodyPr/>
                    <a:lstStyle/>
                    <a:p>
                      <a:r>
                        <a:rPr lang="es-CO" dirty="0"/>
                        <a:t>Doc. 1 </a:t>
                      </a:r>
                    </a:p>
                  </a:txBody>
                  <a:tcPr/>
                </a:tc>
                <a:tc>
                  <a:txBody>
                    <a:bodyPr/>
                    <a:lstStyle/>
                    <a:p>
                      <a:r>
                        <a:rPr lang="es-CO" dirty="0"/>
                        <a:t>Doc. 2</a:t>
                      </a:r>
                    </a:p>
                  </a:txBody>
                  <a:tcPr/>
                </a:tc>
                <a:tc vMerge="1">
                  <a:txBody>
                    <a:bodyPr/>
                    <a:lstStyle/>
                    <a:p>
                      <a:endParaRPr lang="es-CO" dirty="0"/>
                    </a:p>
                  </a:txBody>
                  <a:tcPr/>
                </a:tc>
                <a:tc>
                  <a:txBody>
                    <a:bodyPr/>
                    <a:lstStyle/>
                    <a:p>
                      <a:r>
                        <a:rPr lang="es-CO" dirty="0"/>
                        <a:t>Doc. 1 </a:t>
                      </a:r>
                    </a:p>
                  </a:txBody>
                  <a:tcPr/>
                </a:tc>
                <a:tc>
                  <a:txBody>
                    <a:bodyPr/>
                    <a:lstStyle/>
                    <a:p>
                      <a:r>
                        <a:rPr lang="es-CO" dirty="0"/>
                        <a:t>Doc. 2</a:t>
                      </a:r>
                    </a:p>
                  </a:txBody>
                  <a:tcPr/>
                </a:tc>
                <a:extLst>
                  <a:ext uri="{0D108BD9-81ED-4DB2-BD59-A6C34878D82A}">
                    <a16:rowId xmlns:a16="http://schemas.microsoft.com/office/drawing/2014/main" val="3620876095"/>
                  </a:ext>
                </a:extLst>
              </a:tr>
              <a:tr h="370840">
                <a:tc>
                  <a:txBody>
                    <a:bodyPr/>
                    <a:lstStyle/>
                    <a:p>
                      <a:r>
                        <a:rPr lang="es-CO" dirty="0"/>
                        <a:t>Reducir</a:t>
                      </a:r>
                    </a:p>
                  </a:txBody>
                  <a:tcPr/>
                </a:tc>
                <a:tc>
                  <a:txBody>
                    <a:bodyPr/>
                    <a:lstStyle/>
                    <a:p>
                      <a:r>
                        <a:rPr lang="es-CO" dirty="0"/>
                        <a:t>1/4</a:t>
                      </a:r>
                    </a:p>
                  </a:txBody>
                  <a:tcPr/>
                </a:tc>
                <a:tc>
                  <a:txBody>
                    <a:bodyPr/>
                    <a:lstStyle/>
                    <a:p>
                      <a:r>
                        <a:rPr lang="es-CO" dirty="0"/>
                        <a:t>1/5</a:t>
                      </a:r>
                    </a:p>
                  </a:txBody>
                  <a:tcPr/>
                </a:tc>
                <a:tc>
                  <a:txBody>
                    <a:bodyPr/>
                    <a:lstStyle/>
                    <a:p>
                      <a:r>
                        <a:rPr lang="es-CO" dirty="0"/>
                        <a:t>Log(2/2)=0</a:t>
                      </a:r>
                    </a:p>
                  </a:txBody>
                  <a:tcPr/>
                </a:tc>
                <a:tc>
                  <a:txBody>
                    <a:bodyPr/>
                    <a:lstStyle/>
                    <a:p>
                      <a:r>
                        <a:rPr lang="es-CO" dirty="0"/>
                        <a:t>0</a:t>
                      </a:r>
                    </a:p>
                  </a:txBody>
                  <a:tcPr/>
                </a:tc>
                <a:tc>
                  <a:txBody>
                    <a:bodyPr/>
                    <a:lstStyle/>
                    <a:p>
                      <a:r>
                        <a:rPr lang="es-CO" dirty="0"/>
                        <a:t>0</a:t>
                      </a:r>
                    </a:p>
                  </a:txBody>
                  <a:tcPr/>
                </a:tc>
                <a:extLst>
                  <a:ext uri="{0D108BD9-81ED-4DB2-BD59-A6C34878D82A}">
                    <a16:rowId xmlns:a16="http://schemas.microsoft.com/office/drawing/2014/main" val="3595529127"/>
                  </a:ext>
                </a:extLst>
              </a:tr>
              <a:tr h="370840">
                <a:tc>
                  <a:txBody>
                    <a:bodyPr/>
                    <a:lstStyle/>
                    <a:p>
                      <a:r>
                        <a:rPr lang="es-CO" dirty="0"/>
                        <a:t>desigualdad</a:t>
                      </a:r>
                    </a:p>
                  </a:txBody>
                  <a:tcPr/>
                </a:tc>
                <a:tc>
                  <a:txBody>
                    <a:bodyPr/>
                    <a:lstStyle/>
                    <a:p>
                      <a:r>
                        <a:rPr lang="es-CO" dirty="0"/>
                        <a:t>1/4</a:t>
                      </a:r>
                    </a:p>
                  </a:txBody>
                  <a:tcPr/>
                </a:tc>
                <a:tc>
                  <a:txBody>
                    <a:bodyPr/>
                    <a:lstStyle/>
                    <a:p>
                      <a:r>
                        <a:rPr lang="es-CO" dirty="0"/>
                        <a:t>1/5</a:t>
                      </a:r>
                    </a:p>
                  </a:txBody>
                  <a:tcPr/>
                </a:tc>
                <a:tc>
                  <a:txBody>
                    <a:bodyPr/>
                    <a:lstStyle/>
                    <a:p>
                      <a:r>
                        <a:rPr lang="es-CO" dirty="0"/>
                        <a:t>Log(2/2)=0</a:t>
                      </a:r>
                    </a:p>
                  </a:txBody>
                  <a:tcPr/>
                </a:tc>
                <a:tc>
                  <a:txBody>
                    <a:bodyPr/>
                    <a:lstStyle/>
                    <a:p>
                      <a:r>
                        <a:rPr lang="es-CO" dirty="0"/>
                        <a:t>0</a:t>
                      </a:r>
                    </a:p>
                  </a:txBody>
                  <a:tcPr/>
                </a:tc>
                <a:tc>
                  <a:txBody>
                    <a:bodyPr/>
                    <a:lstStyle/>
                    <a:p>
                      <a:r>
                        <a:rPr lang="es-CO" dirty="0"/>
                        <a:t>0</a:t>
                      </a:r>
                    </a:p>
                  </a:txBody>
                  <a:tcPr/>
                </a:tc>
                <a:extLst>
                  <a:ext uri="{0D108BD9-81ED-4DB2-BD59-A6C34878D82A}">
                    <a16:rowId xmlns:a16="http://schemas.microsoft.com/office/drawing/2014/main" val="2776180751"/>
                  </a:ext>
                </a:extLst>
              </a:tr>
              <a:tr h="370840">
                <a:tc>
                  <a:txBody>
                    <a:bodyPr/>
                    <a:lstStyle/>
                    <a:p>
                      <a:r>
                        <a:rPr lang="es-CO" dirty="0"/>
                        <a:t>pobreza</a:t>
                      </a:r>
                    </a:p>
                  </a:txBody>
                  <a:tcPr/>
                </a:tc>
                <a:tc>
                  <a:txBody>
                    <a:bodyPr/>
                    <a:lstStyle/>
                    <a:p>
                      <a:r>
                        <a:rPr lang="es-CO" dirty="0"/>
                        <a:t>0/4</a:t>
                      </a:r>
                    </a:p>
                  </a:txBody>
                  <a:tcPr/>
                </a:tc>
                <a:tc>
                  <a:txBody>
                    <a:bodyPr/>
                    <a:lstStyle/>
                    <a:p>
                      <a:r>
                        <a:rPr lang="es-CO" dirty="0"/>
                        <a:t>1/5</a:t>
                      </a:r>
                    </a:p>
                  </a:txBody>
                  <a:tcPr/>
                </a:tc>
                <a:tc>
                  <a:txBody>
                    <a:bodyPr/>
                    <a:lstStyle/>
                    <a:p>
                      <a:r>
                        <a:rPr lang="es-CO" dirty="0"/>
                        <a:t>Log(2/1)=0.3</a:t>
                      </a:r>
                    </a:p>
                  </a:txBody>
                  <a:tcPr/>
                </a:tc>
                <a:tc>
                  <a:txBody>
                    <a:bodyPr/>
                    <a:lstStyle/>
                    <a:p>
                      <a:r>
                        <a:rPr lang="es-CO" dirty="0"/>
                        <a:t>0</a:t>
                      </a:r>
                    </a:p>
                  </a:txBody>
                  <a:tcPr/>
                </a:tc>
                <a:tc>
                  <a:txBody>
                    <a:bodyPr/>
                    <a:lstStyle/>
                    <a:p>
                      <a:r>
                        <a:rPr lang="es-CO" dirty="0"/>
                        <a:t>0.06</a:t>
                      </a:r>
                    </a:p>
                  </a:txBody>
                  <a:tcPr/>
                </a:tc>
                <a:extLst>
                  <a:ext uri="{0D108BD9-81ED-4DB2-BD59-A6C34878D82A}">
                    <a16:rowId xmlns:a16="http://schemas.microsoft.com/office/drawing/2014/main" val="3058613036"/>
                  </a:ext>
                </a:extLst>
              </a:tr>
              <a:tr h="370840">
                <a:tc>
                  <a:txBody>
                    <a:bodyPr/>
                    <a:lstStyle/>
                    <a:p>
                      <a:r>
                        <a:rPr lang="es-CO" dirty="0"/>
                        <a:t>es</a:t>
                      </a:r>
                    </a:p>
                  </a:txBody>
                  <a:tcPr/>
                </a:tc>
                <a:tc>
                  <a:txBody>
                    <a:bodyPr/>
                    <a:lstStyle/>
                    <a:p>
                      <a:r>
                        <a:rPr lang="es-CO" dirty="0"/>
                        <a:t>1/4</a:t>
                      </a:r>
                    </a:p>
                  </a:txBody>
                  <a:tcPr/>
                </a:tc>
                <a:tc>
                  <a:txBody>
                    <a:bodyPr/>
                    <a:lstStyle/>
                    <a:p>
                      <a:r>
                        <a:rPr lang="es-CO" dirty="0"/>
                        <a:t>1/5</a:t>
                      </a:r>
                    </a:p>
                  </a:txBody>
                  <a:tcPr/>
                </a:tc>
                <a:tc>
                  <a:txBody>
                    <a:bodyPr/>
                    <a:lstStyle/>
                    <a:p>
                      <a:r>
                        <a:rPr lang="es-CO" dirty="0"/>
                        <a:t>Log(2/2)=0</a:t>
                      </a:r>
                    </a:p>
                  </a:txBody>
                  <a:tcPr/>
                </a:tc>
                <a:tc>
                  <a:txBody>
                    <a:bodyPr/>
                    <a:lstStyle/>
                    <a:p>
                      <a:r>
                        <a:rPr lang="es-CO" dirty="0"/>
                        <a:t>0</a:t>
                      </a:r>
                    </a:p>
                  </a:txBody>
                  <a:tcPr/>
                </a:tc>
                <a:tc>
                  <a:txBody>
                    <a:bodyPr/>
                    <a:lstStyle/>
                    <a:p>
                      <a:r>
                        <a:rPr lang="es-CO" dirty="0"/>
                        <a:t>0</a:t>
                      </a:r>
                    </a:p>
                  </a:txBody>
                  <a:tcPr/>
                </a:tc>
                <a:extLst>
                  <a:ext uri="{0D108BD9-81ED-4DB2-BD59-A6C34878D82A}">
                    <a16:rowId xmlns:a16="http://schemas.microsoft.com/office/drawing/2014/main" val="2887966339"/>
                  </a:ext>
                </a:extLst>
              </a:tr>
              <a:tr h="370840">
                <a:tc>
                  <a:txBody>
                    <a:bodyPr/>
                    <a:lstStyle/>
                    <a:p>
                      <a:r>
                        <a:rPr lang="es-CO" dirty="0"/>
                        <a:t>necesario</a:t>
                      </a:r>
                    </a:p>
                  </a:txBody>
                  <a:tcPr/>
                </a:tc>
                <a:tc>
                  <a:txBody>
                    <a:bodyPr/>
                    <a:lstStyle/>
                    <a:p>
                      <a:r>
                        <a:rPr lang="es-CO" dirty="0"/>
                        <a:t>1/4</a:t>
                      </a:r>
                    </a:p>
                  </a:txBody>
                  <a:tcPr/>
                </a:tc>
                <a:tc>
                  <a:txBody>
                    <a:bodyPr/>
                    <a:lstStyle/>
                    <a:p>
                      <a:r>
                        <a:rPr lang="es-CO" dirty="0"/>
                        <a:t>1/5</a:t>
                      </a:r>
                    </a:p>
                  </a:txBody>
                  <a:tcPr/>
                </a:tc>
                <a:tc>
                  <a:txBody>
                    <a:bodyPr/>
                    <a:lstStyle/>
                    <a:p>
                      <a:r>
                        <a:rPr lang="es-CO" dirty="0"/>
                        <a:t>Log(2/2)=0</a:t>
                      </a:r>
                    </a:p>
                  </a:txBody>
                  <a:tcPr/>
                </a:tc>
                <a:tc>
                  <a:txBody>
                    <a:bodyPr/>
                    <a:lstStyle/>
                    <a:p>
                      <a:r>
                        <a:rPr lang="es-CO" dirty="0"/>
                        <a:t>0</a:t>
                      </a:r>
                    </a:p>
                  </a:txBody>
                  <a:tcPr/>
                </a:tc>
                <a:tc>
                  <a:txBody>
                    <a:bodyPr/>
                    <a:lstStyle/>
                    <a:p>
                      <a:r>
                        <a:rPr lang="es-CO" dirty="0"/>
                        <a:t>0</a:t>
                      </a:r>
                    </a:p>
                  </a:txBody>
                  <a:tcPr/>
                </a:tc>
                <a:extLst>
                  <a:ext uri="{0D108BD9-81ED-4DB2-BD59-A6C34878D82A}">
                    <a16:rowId xmlns:a16="http://schemas.microsoft.com/office/drawing/2014/main" val="219077557"/>
                  </a:ext>
                </a:extLst>
              </a:tr>
            </a:tbl>
          </a:graphicData>
        </a:graphic>
      </p:graphicFrame>
    </p:spTree>
    <p:extLst>
      <p:ext uri="{BB962C8B-B14F-4D97-AF65-F5344CB8AC3E}">
        <p14:creationId xmlns:p14="http://schemas.microsoft.com/office/powerpoint/2010/main" val="23323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A1CF5F-840B-26DD-AF70-785B680F2144}"/>
              </a:ext>
            </a:extLst>
          </p:cNvPr>
          <p:cNvSpPr>
            <a:spLocks noGrp="1"/>
          </p:cNvSpPr>
          <p:nvPr>
            <p:ph type="title"/>
          </p:nvPr>
        </p:nvSpPr>
        <p:spPr>
          <a:xfrm>
            <a:off x="399541" y="393417"/>
            <a:ext cx="8596668" cy="1320800"/>
          </a:xfrm>
        </p:spPr>
        <p:txBody>
          <a:bodyPr>
            <a:noAutofit/>
          </a:bodyPr>
          <a:lstStyle/>
          <a:p>
            <a:r>
              <a:rPr lang="es-CO" sz="2400" b="1" dirty="0"/>
              <a:t>Luego, con las siguientes funciones programadas, Python tiene en cuenta el texto original y la TF-IDF previamente planteada, para así determinar el valor de cada palabra:</a:t>
            </a:r>
            <a:br>
              <a:rPr lang="es-CO" sz="2400" b="1" dirty="0"/>
            </a:br>
            <a:br>
              <a:rPr lang="es-CO" sz="2400" b="1" dirty="0"/>
            </a:br>
            <a:r>
              <a:rPr lang="es-CO" sz="2400" b="1" dirty="0" err="1"/>
              <a:t>vectorizer</a:t>
            </a:r>
            <a:r>
              <a:rPr lang="es-CO" sz="2400" b="1" dirty="0"/>
              <a:t> = </a:t>
            </a:r>
            <a:r>
              <a:rPr lang="es-CO" sz="2400" b="1" dirty="0" err="1"/>
              <a:t>TfidfVectorizer</a:t>
            </a:r>
            <a:r>
              <a:rPr lang="es-CO" sz="2400" b="1" dirty="0"/>
              <a:t> (</a:t>
            </a:r>
            <a:r>
              <a:rPr lang="es-CO" sz="2400" b="1" dirty="0" err="1"/>
              <a:t>ngram_range</a:t>
            </a:r>
            <a:r>
              <a:rPr lang="es-CO" sz="2400" b="1" dirty="0"/>
              <a:t>=(1,1))</a:t>
            </a:r>
            <a:br>
              <a:rPr lang="es-CO" sz="2400" b="1" dirty="0"/>
            </a:br>
            <a:r>
              <a:rPr lang="es-CO" sz="2400" b="1" dirty="0"/>
              <a:t>X = </a:t>
            </a:r>
            <a:r>
              <a:rPr lang="es-CO" sz="2400" b="1" dirty="0" err="1"/>
              <a:t>vectorizer.fit_transform</a:t>
            </a:r>
            <a:r>
              <a:rPr lang="es-CO" sz="2400" b="1" dirty="0"/>
              <a:t>([</a:t>
            </a:r>
            <a:r>
              <a:rPr lang="es-CO" sz="2400" b="1" dirty="0" err="1"/>
              <a:t>phrase_one,phrase_two</a:t>
            </a:r>
            <a:r>
              <a:rPr lang="es-CO" sz="2400" b="1" dirty="0"/>
              <a:t>])</a:t>
            </a:r>
            <a:endParaRPr lang="es-CO" sz="2400" dirty="0"/>
          </a:p>
        </p:txBody>
      </p:sp>
      <p:pic>
        <p:nvPicPr>
          <p:cNvPr id="5" name="Marcador de contenido 4">
            <a:extLst>
              <a:ext uri="{FF2B5EF4-FFF2-40B4-BE49-F238E27FC236}">
                <a16:creationId xmlns:a16="http://schemas.microsoft.com/office/drawing/2014/main" id="{100056AC-5F1B-3DB9-0CCF-BD046CC59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633" y="2749476"/>
            <a:ext cx="8596312" cy="2174460"/>
          </a:xfrm>
        </p:spPr>
      </p:pic>
      <p:sp>
        <p:nvSpPr>
          <p:cNvPr id="6" name="CuadroTexto 5">
            <a:extLst>
              <a:ext uri="{FF2B5EF4-FFF2-40B4-BE49-F238E27FC236}">
                <a16:creationId xmlns:a16="http://schemas.microsoft.com/office/drawing/2014/main" id="{F8E57CAA-DAB1-FB31-1E6C-D60BACE5AD7F}"/>
              </a:ext>
            </a:extLst>
          </p:cNvPr>
          <p:cNvSpPr txBox="1"/>
          <p:nvPr/>
        </p:nvSpPr>
        <p:spPr>
          <a:xfrm>
            <a:off x="914400" y="4923936"/>
            <a:ext cx="7778187" cy="1815882"/>
          </a:xfrm>
          <a:prstGeom prst="rect">
            <a:avLst/>
          </a:prstGeom>
          <a:noFill/>
        </p:spPr>
        <p:txBody>
          <a:bodyPr wrap="square" rtlCol="0">
            <a:spAutoFit/>
          </a:bodyPr>
          <a:lstStyle/>
          <a:p>
            <a:pPr algn="just"/>
            <a:r>
              <a:rPr lang="es-CO" sz="1400" dirty="0"/>
              <a:t>Observemos que:</a:t>
            </a:r>
          </a:p>
          <a:p>
            <a:pPr marL="342900" indent="-342900" algn="just">
              <a:buAutoNum type="arabicPeriod"/>
            </a:pPr>
            <a:r>
              <a:rPr lang="es-CO" sz="1400" dirty="0"/>
              <a:t>No se tienen en cuenta las palabras de una sola sílaba, y si se quiere hacer de una buena manera el ejercicio, deberían retirarse las STOPWORDS (conectores y palabras que no aporten a la discusión) y los signos de puntuación. </a:t>
            </a:r>
          </a:p>
          <a:p>
            <a:pPr marL="342900" indent="-342900" algn="just">
              <a:buAutoNum type="arabicPeriod"/>
            </a:pPr>
            <a:r>
              <a:rPr lang="es-CO" sz="1400" dirty="0"/>
              <a:t>La fila 1, columna 5, es igual a cero pues la primera frase (que esta representada por la primera fila) no contiene la palabra pobreza. </a:t>
            </a:r>
          </a:p>
          <a:p>
            <a:pPr marL="342900" indent="-342900" algn="just">
              <a:buAutoNum type="arabicPeriod"/>
            </a:pPr>
            <a:r>
              <a:rPr lang="es-CO" sz="1400" dirty="0"/>
              <a:t>Continuo a esto se aplica la semejanza del coseno (cosine-similarity), formula matemática que mide el ángulo de diferencia entre vectores y así determinamos su correlación. </a:t>
            </a:r>
          </a:p>
        </p:txBody>
      </p:sp>
    </p:spTree>
    <p:extLst>
      <p:ext uri="{BB962C8B-B14F-4D97-AF65-F5344CB8AC3E}">
        <p14:creationId xmlns:p14="http://schemas.microsoft.com/office/powerpoint/2010/main" val="290220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79286-08F4-0CD2-144E-FF28779B2AE9}"/>
              </a:ext>
            </a:extLst>
          </p:cNvPr>
          <p:cNvSpPr>
            <a:spLocks noGrp="1"/>
          </p:cNvSpPr>
          <p:nvPr>
            <p:ph type="title"/>
          </p:nvPr>
        </p:nvSpPr>
        <p:spPr>
          <a:xfrm>
            <a:off x="677334" y="609600"/>
            <a:ext cx="8596668" cy="1320800"/>
          </a:xfrm>
        </p:spPr>
        <p:txBody>
          <a:bodyPr anchor="t">
            <a:normAutofit/>
          </a:bodyPr>
          <a:lstStyle/>
          <a:p>
            <a:pPr>
              <a:lnSpc>
                <a:spcPct val="90000"/>
              </a:lnSpc>
            </a:pPr>
            <a:r>
              <a:rPr lang="es-CO" sz="2800" dirty="0"/>
              <a:t>1. ¿Cuál es el enfoque y cuáles son las propuestas principales de cada candidato?</a:t>
            </a:r>
            <a:br>
              <a:rPr lang="es-CO" sz="2800" dirty="0"/>
            </a:br>
            <a:endParaRPr lang="es-CO" sz="2800" dirty="0"/>
          </a:p>
        </p:txBody>
      </p:sp>
      <p:sp>
        <p:nvSpPr>
          <p:cNvPr id="3" name="Marcador de contenido 2">
            <a:extLst>
              <a:ext uri="{FF2B5EF4-FFF2-40B4-BE49-F238E27FC236}">
                <a16:creationId xmlns:a16="http://schemas.microsoft.com/office/drawing/2014/main" id="{0FE98D59-A472-BF86-9993-DC8BDA2EBE34}"/>
              </a:ext>
            </a:extLst>
          </p:cNvPr>
          <p:cNvSpPr>
            <a:spLocks noGrp="1"/>
          </p:cNvSpPr>
          <p:nvPr>
            <p:ph idx="1"/>
          </p:nvPr>
        </p:nvSpPr>
        <p:spPr>
          <a:xfrm>
            <a:off x="677335" y="2160589"/>
            <a:ext cx="8665890" cy="3880773"/>
          </a:xfrm>
        </p:spPr>
        <p:txBody>
          <a:bodyPr>
            <a:normAutofit/>
          </a:bodyPr>
          <a:lstStyle/>
          <a:p>
            <a:r>
              <a:rPr lang="es-CO" sz="1500" dirty="0"/>
              <a:t>YouTube – Acceso a entrevistas</a:t>
            </a:r>
          </a:p>
          <a:p>
            <a:r>
              <a:rPr lang="es-CO" sz="1500" dirty="0"/>
              <a:t>La persona que use el programa podría elegir las entrevistas a utilizar</a:t>
            </a:r>
          </a:p>
          <a:p>
            <a:r>
              <a:rPr lang="es-CO" sz="1500" dirty="0"/>
              <a:t>En este caso propondremos 3 diferentes tipos de encuestas que fueron realizadas de manera relativamente homogénea a cada candidato:</a:t>
            </a:r>
          </a:p>
          <a:p>
            <a:pPr marL="800100" lvl="1" indent="-342900">
              <a:buAutoNum type="arabicPeriod"/>
            </a:pPr>
            <a:r>
              <a:rPr lang="es-CO" sz="1300" dirty="0"/>
              <a:t>Realizada por Caracol – Donde cada candidato expone sus propuestas. </a:t>
            </a:r>
          </a:p>
          <a:p>
            <a:pPr marL="800100" lvl="1" indent="-342900">
              <a:buAutoNum type="arabicPeriod"/>
            </a:pPr>
            <a:r>
              <a:rPr lang="es-CO" sz="1300" dirty="0"/>
              <a:t>Realizada por La República – Donde se le entrevistaba a los candidatos con un énfasis principalmente económico. </a:t>
            </a:r>
          </a:p>
          <a:p>
            <a:pPr marL="800100" lvl="1" indent="-342900">
              <a:buAutoNum type="arabicPeriod"/>
            </a:pPr>
            <a:r>
              <a:rPr lang="es-CO" sz="1300" dirty="0"/>
              <a:t>Realizada por Caracol – “El país de los jóvenes”.  </a:t>
            </a:r>
          </a:p>
          <a:p>
            <a:endParaRPr lang="es-CO" sz="1500" dirty="0"/>
          </a:p>
        </p:txBody>
      </p:sp>
      <p:pic>
        <p:nvPicPr>
          <p:cNvPr id="7" name="Imagen 6">
            <a:extLst>
              <a:ext uri="{FF2B5EF4-FFF2-40B4-BE49-F238E27FC236}">
                <a16:creationId xmlns:a16="http://schemas.microsoft.com/office/drawing/2014/main" id="{02F7EC9F-D2B4-EEDD-7AED-F12BEF454FE5}"/>
              </a:ext>
            </a:extLst>
          </p:cNvPr>
          <p:cNvPicPr>
            <a:picLocks noChangeAspect="1"/>
          </p:cNvPicPr>
          <p:nvPr/>
        </p:nvPicPr>
        <p:blipFill rotWithShape="1">
          <a:blip r:embed="rId3">
            <a:extLst>
              <a:ext uri="{28A0092B-C50C-407E-A947-70E740481C1C}">
                <a14:useLocalDpi xmlns:a14="http://schemas.microsoft.com/office/drawing/2010/main" val="0"/>
              </a:ext>
            </a:extLst>
          </a:blip>
          <a:srcRect l="11621" t="-2876" r="1279" b="-1229"/>
          <a:stretch/>
        </p:blipFill>
        <p:spPr>
          <a:xfrm>
            <a:off x="520577" y="4927601"/>
            <a:ext cx="10632565" cy="1320799"/>
          </a:xfrm>
          <a:prstGeom prst="rect">
            <a:avLst/>
          </a:prstGeom>
        </p:spPr>
      </p:pic>
    </p:spTree>
    <p:extLst>
      <p:ext uri="{BB962C8B-B14F-4D97-AF65-F5344CB8AC3E}">
        <p14:creationId xmlns:p14="http://schemas.microsoft.com/office/powerpoint/2010/main" val="866716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2" name="Straight Connector 11">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635E0805-121D-1DD5-A9DC-E6A4633D9E25}"/>
              </a:ext>
            </a:extLst>
          </p:cNvPr>
          <p:cNvSpPr>
            <a:spLocks noGrp="1"/>
          </p:cNvSpPr>
          <p:nvPr>
            <p:ph type="title"/>
          </p:nvPr>
        </p:nvSpPr>
        <p:spPr>
          <a:xfrm>
            <a:off x="342223" y="765145"/>
            <a:ext cx="3547581" cy="4093028"/>
          </a:xfrm>
        </p:spPr>
        <p:txBody>
          <a:bodyPr anchor="ctr">
            <a:normAutofit/>
          </a:bodyPr>
          <a:lstStyle/>
          <a:p>
            <a:r>
              <a:rPr lang="es-CO" dirty="0" err="1">
                <a:solidFill>
                  <a:schemeClr val="accent1">
                    <a:lumMod val="75000"/>
                  </a:schemeClr>
                </a:solidFill>
              </a:rPr>
              <a:t>Bargh</a:t>
            </a:r>
            <a:r>
              <a:rPr lang="es-CO" dirty="0">
                <a:solidFill>
                  <a:schemeClr val="accent1">
                    <a:lumMod val="75000"/>
                  </a:schemeClr>
                </a:solidFill>
              </a:rPr>
              <a:t> (2007)</a:t>
            </a:r>
          </a:p>
        </p:txBody>
      </p:sp>
      <p:sp>
        <p:nvSpPr>
          <p:cNvPr id="22" name="Rectangle 21">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Marcador de contenido 2">
            <a:extLst>
              <a:ext uri="{FF2B5EF4-FFF2-40B4-BE49-F238E27FC236}">
                <a16:creationId xmlns:a16="http://schemas.microsoft.com/office/drawing/2014/main" id="{5ADDEC18-AAD9-86DA-48E2-BB35B765B601}"/>
              </a:ext>
            </a:extLst>
          </p:cNvPr>
          <p:cNvGraphicFramePr>
            <a:graphicFrameLocks noGrp="1"/>
          </p:cNvGraphicFramePr>
          <p:nvPr>
            <p:ph idx="1"/>
            <p:extLst>
              <p:ext uri="{D42A27DB-BD31-4B8C-83A1-F6EECF244321}">
                <p14:modId xmlns:p14="http://schemas.microsoft.com/office/powerpoint/2010/main" val="2811429986"/>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a:extLst>
              <a:ext uri="{FF2B5EF4-FFF2-40B4-BE49-F238E27FC236}">
                <a16:creationId xmlns:a16="http://schemas.microsoft.com/office/drawing/2014/main" id="{4210D8D9-E053-F02A-7A6F-CC6DCABED4B0}"/>
              </a:ext>
            </a:extLst>
          </p:cNvPr>
          <p:cNvPicPr>
            <a:picLocks noChangeAspect="1"/>
          </p:cNvPicPr>
          <p:nvPr/>
        </p:nvPicPr>
        <p:blipFill>
          <a:blip r:embed="rId7"/>
          <a:stretch>
            <a:fillRect/>
          </a:stretch>
        </p:blipFill>
        <p:spPr>
          <a:xfrm>
            <a:off x="338612" y="3191450"/>
            <a:ext cx="2874884" cy="1504523"/>
          </a:xfrm>
          <a:prstGeom prst="rect">
            <a:avLst/>
          </a:prstGeom>
        </p:spPr>
      </p:pic>
    </p:spTree>
    <p:extLst>
      <p:ext uri="{BB962C8B-B14F-4D97-AF65-F5344CB8AC3E}">
        <p14:creationId xmlns:p14="http://schemas.microsoft.com/office/powerpoint/2010/main" val="1121956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A423B00-6521-DACE-906D-F221D59381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961" y="899490"/>
            <a:ext cx="4130447" cy="5715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EC84AE-D43E-024D-44A5-0B310A7EE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456" y="899490"/>
            <a:ext cx="4130147" cy="5715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2C67E01-2969-F891-4524-80157C56C2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2931" y="899490"/>
            <a:ext cx="4130146" cy="5715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AF06B28F-C13A-AB9D-8598-92E234BB4024}"/>
              </a:ext>
            </a:extLst>
          </p:cNvPr>
          <p:cNvSpPr/>
          <p:nvPr/>
        </p:nvSpPr>
        <p:spPr>
          <a:xfrm>
            <a:off x="1743874" y="530158"/>
            <a:ext cx="733278" cy="369332"/>
          </a:xfrm>
          <a:prstGeom prst="rect">
            <a:avLst/>
          </a:prstGeom>
        </p:spPr>
        <p:txBody>
          <a:bodyPr wrap="none">
            <a:spAutoFit/>
          </a:bodyPr>
          <a:lstStyle/>
          <a:p>
            <a:r>
              <a:rPr lang="es-CO" dirty="0">
                <a:solidFill>
                  <a:schemeClr val="accent1">
                    <a:lumMod val="75000"/>
                  </a:schemeClr>
                </a:solidFill>
              </a:rPr>
              <a:t>Petro</a:t>
            </a:r>
            <a:endParaRPr lang="es-CO" dirty="0"/>
          </a:p>
        </p:txBody>
      </p:sp>
      <p:sp>
        <p:nvSpPr>
          <p:cNvPr id="9" name="Rectángulo 8">
            <a:extLst>
              <a:ext uri="{FF2B5EF4-FFF2-40B4-BE49-F238E27FC236}">
                <a16:creationId xmlns:a16="http://schemas.microsoft.com/office/drawing/2014/main" id="{BCDF1C80-E743-D69E-ADBA-05593C78DDAF}"/>
              </a:ext>
            </a:extLst>
          </p:cNvPr>
          <p:cNvSpPr/>
          <p:nvPr/>
        </p:nvSpPr>
        <p:spPr>
          <a:xfrm>
            <a:off x="5386046" y="530158"/>
            <a:ext cx="976549" cy="369332"/>
          </a:xfrm>
          <a:prstGeom prst="rect">
            <a:avLst/>
          </a:prstGeom>
        </p:spPr>
        <p:txBody>
          <a:bodyPr wrap="none">
            <a:spAutoFit/>
          </a:bodyPr>
          <a:lstStyle/>
          <a:p>
            <a:r>
              <a:rPr lang="es-CO" dirty="0">
                <a:solidFill>
                  <a:schemeClr val="accent1">
                    <a:lumMod val="75000"/>
                  </a:schemeClr>
                </a:solidFill>
              </a:rPr>
              <a:t>Fajardo</a:t>
            </a:r>
            <a:endParaRPr lang="es-CO" dirty="0"/>
          </a:p>
        </p:txBody>
      </p:sp>
      <p:sp>
        <p:nvSpPr>
          <p:cNvPr id="10" name="Rectángulo 9">
            <a:extLst>
              <a:ext uri="{FF2B5EF4-FFF2-40B4-BE49-F238E27FC236}">
                <a16:creationId xmlns:a16="http://schemas.microsoft.com/office/drawing/2014/main" id="{F395F1C5-0BEC-E924-9BB0-20B2C0D6CDF8}"/>
              </a:ext>
            </a:extLst>
          </p:cNvPr>
          <p:cNvSpPr/>
          <p:nvPr/>
        </p:nvSpPr>
        <p:spPr>
          <a:xfrm>
            <a:off x="9306801" y="530158"/>
            <a:ext cx="609462" cy="369332"/>
          </a:xfrm>
          <a:prstGeom prst="rect">
            <a:avLst/>
          </a:prstGeom>
        </p:spPr>
        <p:txBody>
          <a:bodyPr wrap="none">
            <a:spAutoFit/>
          </a:bodyPr>
          <a:lstStyle/>
          <a:p>
            <a:r>
              <a:rPr lang="es-CO" dirty="0">
                <a:solidFill>
                  <a:schemeClr val="accent1">
                    <a:lumMod val="75000"/>
                  </a:schemeClr>
                </a:solidFill>
              </a:rPr>
              <a:t>Fico</a:t>
            </a:r>
            <a:endParaRPr lang="es-CO" dirty="0"/>
          </a:p>
        </p:txBody>
      </p:sp>
      <p:sp>
        <p:nvSpPr>
          <p:cNvPr id="6" name="Rectángulo 5">
            <a:extLst>
              <a:ext uri="{FF2B5EF4-FFF2-40B4-BE49-F238E27FC236}">
                <a16:creationId xmlns:a16="http://schemas.microsoft.com/office/drawing/2014/main" id="{516AD4CE-2522-0253-C20D-4EB263A28D14}"/>
              </a:ext>
            </a:extLst>
          </p:cNvPr>
          <p:cNvSpPr/>
          <p:nvPr/>
        </p:nvSpPr>
        <p:spPr>
          <a:xfrm>
            <a:off x="744583" y="3071191"/>
            <a:ext cx="2926873" cy="1222513"/>
          </a:xfrm>
          <a:prstGeom prst="rect">
            <a:avLst/>
          </a:prstGeom>
          <a:noFill/>
          <a:ln w="38100"/>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2" name="Rectángulo 11">
            <a:extLst>
              <a:ext uri="{FF2B5EF4-FFF2-40B4-BE49-F238E27FC236}">
                <a16:creationId xmlns:a16="http://schemas.microsoft.com/office/drawing/2014/main" id="{DC634645-3A0A-6A3C-58F9-A9041E2D6918}"/>
              </a:ext>
            </a:extLst>
          </p:cNvPr>
          <p:cNvSpPr/>
          <p:nvPr/>
        </p:nvSpPr>
        <p:spPr>
          <a:xfrm>
            <a:off x="4497000" y="4035287"/>
            <a:ext cx="2926873" cy="725556"/>
          </a:xfrm>
          <a:prstGeom prst="rect">
            <a:avLst/>
          </a:prstGeom>
          <a:noFill/>
          <a:ln w="38100"/>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3" name="Rectángulo 12">
            <a:extLst>
              <a:ext uri="{FF2B5EF4-FFF2-40B4-BE49-F238E27FC236}">
                <a16:creationId xmlns:a16="http://schemas.microsoft.com/office/drawing/2014/main" id="{67A47A0C-F378-4145-AD0A-94C36082A7C3}"/>
              </a:ext>
            </a:extLst>
          </p:cNvPr>
          <p:cNvSpPr/>
          <p:nvPr/>
        </p:nvSpPr>
        <p:spPr>
          <a:xfrm>
            <a:off x="8429933" y="3437141"/>
            <a:ext cx="2724427" cy="946015"/>
          </a:xfrm>
          <a:prstGeom prst="rect">
            <a:avLst/>
          </a:prstGeom>
          <a:noFill/>
          <a:ln w="38100"/>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4" name="Rectángulo 13">
            <a:extLst>
              <a:ext uri="{FF2B5EF4-FFF2-40B4-BE49-F238E27FC236}">
                <a16:creationId xmlns:a16="http://schemas.microsoft.com/office/drawing/2014/main" id="{4A6402A7-5927-A8A2-EB60-D79DE30856FC}"/>
              </a:ext>
            </a:extLst>
          </p:cNvPr>
          <p:cNvSpPr/>
          <p:nvPr/>
        </p:nvSpPr>
        <p:spPr>
          <a:xfrm>
            <a:off x="5025859" y="2921405"/>
            <a:ext cx="1070141" cy="369332"/>
          </a:xfrm>
          <a:prstGeom prst="rect">
            <a:avLst/>
          </a:prstGeom>
          <a:noFill/>
          <a:ln w="38100">
            <a:solidFill>
              <a:schemeClr val="accent1"/>
            </a:solidFill>
          </a:ln>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7" name="CuadroTexto 6">
            <a:extLst>
              <a:ext uri="{FF2B5EF4-FFF2-40B4-BE49-F238E27FC236}">
                <a16:creationId xmlns:a16="http://schemas.microsoft.com/office/drawing/2014/main" id="{7553D59C-90D7-C248-FB7E-A9066982184E}"/>
              </a:ext>
            </a:extLst>
          </p:cNvPr>
          <p:cNvSpPr txBox="1"/>
          <p:nvPr/>
        </p:nvSpPr>
        <p:spPr>
          <a:xfrm>
            <a:off x="193658" y="114659"/>
            <a:ext cx="4523995" cy="400110"/>
          </a:xfrm>
          <a:prstGeom prst="rect">
            <a:avLst/>
          </a:prstGeom>
          <a:noFill/>
        </p:spPr>
        <p:txBody>
          <a:bodyPr wrap="none" rtlCol="0">
            <a:spAutoFit/>
          </a:bodyPr>
          <a:lstStyle/>
          <a:p>
            <a:r>
              <a:rPr lang="es-CO" sz="2000" b="1" dirty="0">
                <a:solidFill>
                  <a:schemeClr val="accent1">
                    <a:lumMod val="75000"/>
                  </a:schemeClr>
                </a:solidFill>
              </a:rPr>
              <a:t>Exposición de propuestas - Caracol: </a:t>
            </a:r>
          </a:p>
        </p:txBody>
      </p:sp>
      <p:sp>
        <p:nvSpPr>
          <p:cNvPr id="17" name="Rectángulo 16">
            <a:extLst>
              <a:ext uri="{FF2B5EF4-FFF2-40B4-BE49-F238E27FC236}">
                <a16:creationId xmlns:a16="http://schemas.microsoft.com/office/drawing/2014/main" id="{4A4DDA67-0279-2B14-1916-35292D8EF9F2}"/>
              </a:ext>
            </a:extLst>
          </p:cNvPr>
          <p:cNvSpPr/>
          <p:nvPr/>
        </p:nvSpPr>
        <p:spPr>
          <a:xfrm>
            <a:off x="8911939" y="2812773"/>
            <a:ext cx="868165" cy="293297"/>
          </a:xfrm>
          <a:prstGeom prst="rect">
            <a:avLst/>
          </a:prstGeom>
          <a:noFill/>
          <a:ln w="38100">
            <a:solidFill>
              <a:schemeClr val="accent1"/>
            </a:solidFill>
          </a:ln>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99544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9A95BD6-9898-8699-3078-C241A013C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1165351"/>
            <a:ext cx="4064715" cy="53249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F2B3B09-4D24-E8F8-2758-855726D76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364" y="1165351"/>
            <a:ext cx="4064715" cy="53243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7326EB8-F993-0D20-7E66-6A16B4D96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1734" y="1165351"/>
            <a:ext cx="4064715" cy="532430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AF06B28F-C13A-AB9D-8598-92E234BB4024}"/>
              </a:ext>
            </a:extLst>
          </p:cNvPr>
          <p:cNvSpPr/>
          <p:nvPr/>
        </p:nvSpPr>
        <p:spPr>
          <a:xfrm>
            <a:off x="1743874" y="530158"/>
            <a:ext cx="733278" cy="369332"/>
          </a:xfrm>
          <a:prstGeom prst="rect">
            <a:avLst/>
          </a:prstGeom>
        </p:spPr>
        <p:txBody>
          <a:bodyPr wrap="none">
            <a:spAutoFit/>
          </a:bodyPr>
          <a:lstStyle/>
          <a:p>
            <a:r>
              <a:rPr lang="es-CO" dirty="0">
                <a:solidFill>
                  <a:schemeClr val="accent1">
                    <a:lumMod val="75000"/>
                  </a:schemeClr>
                </a:solidFill>
              </a:rPr>
              <a:t>Petro</a:t>
            </a:r>
            <a:endParaRPr lang="es-CO" dirty="0"/>
          </a:p>
        </p:txBody>
      </p:sp>
      <p:sp>
        <p:nvSpPr>
          <p:cNvPr id="9" name="Rectángulo 8">
            <a:extLst>
              <a:ext uri="{FF2B5EF4-FFF2-40B4-BE49-F238E27FC236}">
                <a16:creationId xmlns:a16="http://schemas.microsoft.com/office/drawing/2014/main" id="{BCDF1C80-E743-D69E-ADBA-05593C78DDAF}"/>
              </a:ext>
            </a:extLst>
          </p:cNvPr>
          <p:cNvSpPr/>
          <p:nvPr/>
        </p:nvSpPr>
        <p:spPr>
          <a:xfrm>
            <a:off x="5386046" y="530158"/>
            <a:ext cx="976549" cy="369332"/>
          </a:xfrm>
          <a:prstGeom prst="rect">
            <a:avLst/>
          </a:prstGeom>
        </p:spPr>
        <p:txBody>
          <a:bodyPr wrap="none">
            <a:spAutoFit/>
          </a:bodyPr>
          <a:lstStyle/>
          <a:p>
            <a:r>
              <a:rPr lang="es-CO" dirty="0">
                <a:solidFill>
                  <a:schemeClr val="accent1">
                    <a:lumMod val="75000"/>
                  </a:schemeClr>
                </a:solidFill>
              </a:rPr>
              <a:t>Fajardo</a:t>
            </a:r>
            <a:endParaRPr lang="es-CO" dirty="0"/>
          </a:p>
        </p:txBody>
      </p:sp>
      <p:sp>
        <p:nvSpPr>
          <p:cNvPr id="10" name="Rectángulo 9">
            <a:extLst>
              <a:ext uri="{FF2B5EF4-FFF2-40B4-BE49-F238E27FC236}">
                <a16:creationId xmlns:a16="http://schemas.microsoft.com/office/drawing/2014/main" id="{F395F1C5-0BEC-E924-9BB0-20B2C0D6CDF8}"/>
              </a:ext>
            </a:extLst>
          </p:cNvPr>
          <p:cNvSpPr/>
          <p:nvPr/>
        </p:nvSpPr>
        <p:spPr>
          <a:xfrm>
            <a:off x="9306801" y="530158"/>
            <a:ext cx="609462" cy="369332"/>
          </a:xfrm>
          <a:prstGeom prst="rect">
            <a:avLst/>
          </a:prstGeom>
        </p:spPr>
        <p:txBody>
          <a:bodyPr wrap="none">
            <a:spAutoFit/>
          </a:bodyPr>
          <a:lstStyle/>
          <a:p>
            <a:r>
              <a:rPr lang="es-CO" dirty="0">
                <a:solidFill>
                  <a:schemeClr val="accent1">
                    <a:lumMod val="75000"/>
                  </a:schemeClr>
                </a:solidFill>
              </a:rPr>
              <a:t>Fico</a:t>
            </a:r>
            <a:endParaRPr lang="es-CO" dirty="0"/>
          </a:p>
        </p:txBody>
      </p:sp>
      <p:sp>
        <p:nvSpPr>
          <p:cNvPr id="6" name="Rectángulo 5">
            <a:extLst>
              <a:ext uri="{FF2B5EF4-FFF2-40B4-BE49-F238E27FC236}">
                <a16:creationId xmlns:a16="http://schemas.microsoft.com/office/drawing/2014/main" id="{516AD4CE-2522-0253-C20D-4EB263A28D14}"/>
              </a:ext>
            </a:extLst>
          </p:cNvPr>
          <p:cNvSpPr/>
          <p:nvPr/>
        </p:nvSpPr>
        <p:spPr>
          <a:xfrm>
            <a:off x="749491" y="2655012"/>
            <a:ext cx="2926873" cy="1131798"/>
          </a:xfrm>
          <a:prstGeom prst="rect">
            <a:avLst/>
          </a:prstGeom>
          <a:noFill/>
          <a:ln w="38100"/>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2" name="Rectángulo 11">
            <a:extLst>
              <a:ext uri="{FF2B5EF4-FFF2-40B4-BE49-F238E27FC236}">
                <a16:creationId xmlns:a16="http://schemas.microsoft.com/office/drawing/2014/main" id="{DC634645-3A0A-6A3C-58F9-A9041E2D6918}"/>
              </a:ext>
            </a:extLst>
          </p:cNvPr>
          <p:cNvSpPr/>
          <p:nvPr/>
        </p:nvSpPr>
        <p:spPr>
          <a:xfrm>
            <a:off x="4401072" y="2596642"/>
            <a:ext cx="2926873" cy="1339253"/>
          </a:xfrm>
          <a:prstGeom prst="rect">
            <a:avLst/>
          </a:prstGeom>
          <a:noFill/>
          <a:ln w="38100"/>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3" name="Rectángulo 12">
            <a:extLst>
              <a:ext uri="{FF2B5EF4-FFF2-40B4-BE49-F238E27FC236}">
                <a16:creationId xmlns:a16="http://schemas.microsoft.com/office/drawing/2014/main" id="{67A47A0C-F378-4145-AD0A-94C36082A7C3}"/>
              </a:ext>
            </a:extLst>
          </p:cNvPr>
          <p:cNvSpPr/>
          <p:nvPr/>
        </p:nvSpPr>
        <p:spPr>
          <a:xfrm>
            <a:off x="8110806" y="2959421"/>
            <a:ext cx="2792420" cy="1075866"/>
          </a:xfrm>
          <a:prstGeom prst="rect">
            <a:avLst/>
          </a:prstGeom>
          <a:noFill/>
          <a:ln w="38100"/>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7" name="CuadroTexto 6">
            <a:extLst>
              <a:ext uri="{FF2B5EF4-FFF2-40B4-BE49-F238E27FC236}">
                <a16:creationId xmlns:a16="http://schemas.microsoft.com/office/drawing/2014/main" id="{7553D59C-90D7-C248-FB7E-A9066982184E}"/>
              </a:ext>
            </a:extLst>
          </p:cNvPr>
          <p:cNvSpPr txBox="1"/>
          <p:nvPr/>
        </p:nvSpPr>
        <p:spPr>
          <a:xfrm>
            <a:off x="193658" y="114659"/>
            <a:ext cx="5170005" cy="400110"/>
          </a:xfrm>
          <a:prstGeom prst="rect">
            <a:avLst/>
          </a:prstGeom>
          <a:noFill/>
        </p:spPr>
        <p:txBody>
          <a:bodyPr wrap="none" rtlCol="0">
            <a:spAutoFit/>
          </a:bodyPr>
          <a:lstStyle/>
          <a:p>
            <a:r>
              <a:rPr lang="es-CO" sz="2000" b="1" dirty="0">
                <a:solidFill>
                  <a:schemeClr val="accent1">
                    <a:lumMod val="75000"/>
                  </a:schemeClr>
                </a:solidFill>
              </a:rPr>
              <a:t>Exposición de propuestas – La República: </a:t>
            </a:r>
          </a:p>
        </p:txBody>
      </p:sp>
      <p:sp>
        <p:nvSpPr>
          <p:cNvPr id="17" name="Rectángulo 16">
            <a:extLst>
              <a:ext uri="{FF2B5EF4-FFF2-40B4-BE49-F238E27FC236}">
                <a16:creationId xmlns:a16="http://schemas.microsoft.com/office/drawing/2014/main" id="{4A4DDA67-0279-2B14-1916-35292D8EF9F2}"/>
              </a:ext>
            </a:extLst>
          </p:cNvPr>
          <p:cNvSpPr/>
          <p:nvPr/>
        </p:nvSpPr>
        <p:spPr>
          <a:xfrm>
            <a:off x="9306801" y="2533193"/>
            <a:ext cx="1596425" cy="388212"/>
          </a:xfrm>
          <a:prstGeom prst="rect">
            <a:avLst/>
          </a:prstGeom>
          <a:noFill/>
          <a:ln w="38100">
            <a:solidFill>
              <a:schemeClr val="accent1"/>
            </a:solidFill>
          </a:ln>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24949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C92BCFA1-7D92-3D0B-0371-F319A1AD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619" y="0"/>
            <a:ext cx="6285381" cy="6858000"/>
          </a:xfrm>
          <a:prstGeom prst="rect">
            <a:avLst/>
          </a:prstGeom>
        </p:spPr>
      </p:pic>
      <p:sp>
        <p:nvSpPr>
          <p:cNvPr id="5" name="Rectángulo 4">
            <a:extLst>
              <a:ext uri="{FF2B5EF4-FFF2-40B4-BE49-F238E27FC236}">
                <a16:creationId xmlns:a16="http://schemas.microsoft.com/office/drawing/2014/main" id="{AF06B28F-C13A-AB9D-8598-92E234BB4024}"/>
              </a:ext>
            </a:extLst>
          </p:cNvPr>
          <p:cNvSpPr/>
          <p:nvPr/>
        </p:nvSpPr>
        <p:spPr>
          <a:xfrm>
            <a:off x="1115204" y="6067049"/>
            <a:ext cx="733278" cy="369332"/>
          </a:xfrm>
          <a:prstGeom prst="rect">
            <a:avLst/>
          </a:prstGeom>
        </p:spPr>
        <p:txBody>
          <a:bodyPr wrap="none">
            <a:spAutoFit/>
          </a:bodyPr>
          <a:lstStyle/>
          <a:p>
            <a:r>
              <a:rPr lang="es-CO" dirty="0">
                <a:solidFill>
                  <a:schemeClr val="accent1">
                    <a:lumMod val="75000"/>
                  </a:schemeClr>
                </a:solidFill>
              </a:rPr>
              <a:t>Petro</a:t>
            </a:r>
            <a:endParaRPr lang="es-CO" dirty="0"/>
          </a:p>
        </p:txBody>
      </p:sp>
      <p:sp>
        <p:nvSpPr>
          <p:cNvPr id="9" name="Rectángulo 8">
            <a:extLst>
              <a:ext uri="{FF2B5EF4-FFF2-40B4-BE49-F238E27FC236}">
                <a16:creationId xmlns:a16="http://schemas.microsoft.com/office/drawing/2014/main" id="{BCDF1C80-E743-D69E-ADBA-05593C78DDAF}"/>
              </a:ext>
            </a:extLst>
          </p:cNvPr>
          <p:cNvSpPr/>
          <p:nvPr/>
        </p:nvSpPr>
        <p:spPr>
          <a:xfrm>
            <a:off x="4850076" y="6180970"/>
            <a:ext cx="976549" cy="369332"/>
          </a:xfrm>
          <a:prstGeom prst="rect">
            <a:avLst/>
          </a:prstGeom>
        </p:spPr>
        <p:txBody>
          <a:bodyPr wrap="none">
            <a:spAutoFit/>
          </a:bodyPr>
          <a:lstStyle/>
          <a:p>
            <a:r>
              <a:rPr lang="es-CO" dirty="0">
                <a:solidFill>
                  <a:schemeClr val="accent1">
                    <a:lumMod val="75000"/>
                  </a:schemeClr>
                </a:solidFill>
              </a:rPr>
              <a:t>Fajardo</a:t>
            </a:r>
            <a:endParaRPr lang="es-CO" dirty="0"/>
          </a:p>
        </p:txBody>
      </p:sp>
      <p:sp>
        <p:nvSpPr>
          <p:cNvPr id="10" name="Rectángulo 9">
            <a:extLst>
              <a:ext uri="{FF2B5EF4-FFF2-40B4-BE49-F238E27FC236}">
                <a16:creationId xmlns:a16="http://schemas.microsoft.com/office/drawing/2014/main" id="{F395F1C5-0BEC-E924-9BB0-20B2C0D6CDF8}"/>
              </a:ext>
            </a:extLst>
          </p:cNvPr>
          <p:cNvSpPr/>
          <p:nvPr/>
        </p:nvSpPr>
        <p:spPr>
          <a:xfrm>
            <a:off x="8796522" y="6180970"/>
            <a:ext cx="609462" cy="369332"/>
          </a:xfrm>
          <a:prstGeom prst="rect">
            <a:avLst/>
          </a:prstGeom>
        </p:spPr>
        <p:txBody>
          <a:bodyPr wrap="none">
            <a:spAutoFit/>
          </a:bodyPr>
          <a:lstStyle/>
          <a:p>
            <a:r>
              <a:rPr lang="es-CO" dirty="0">
                <a:solidFill>
                  <a:schemeClr val="accent1">
                    <a:lumMod val="75000"/>
                  </a:schemeClr>
                </a:solidFill>
              </a:rPr>
              <a:t>Fico</a:t>
            </a:r>
            <a:endParaRPr lang="es-CO" dirty="0"/>
          </a:p>
        </p:txBody>
      </p:sp>
      <p:sp>
        <p:nvSpPr>
          <p:cNvPr id="7" name="CuadroTexto 6">
            <a:extLst>
              <a:ext uri="{FF2B5EF4-FFF2-40B4-BE49-F238E27FC236}">
                <a16:creationId xmlns:a16="http://schemas.microsoft.com/office/drawing/2014/main" id="{7553D59C-90D7-C248-FB7E-A9066982184E}"/>
              </a:ext>
            </a:extLst>
          </p:cNvPr>
          <p:cNvSpPr txBox="1"/>
          <p:nvPr/>
        </p:nvSpPr>
        <p:spPr>
          <a:xfrm>
            <a:off x="193658" y="114659"/>
            <a:ext cx="6202339" cy="400110"/>
          </a:xfrm>
          <a:prstGeom prst="rect">
            <a:avLst/>
          </a:prstGeom>
          <a:noFill/>
        </p:spPr>
        <p:txBody>
          <a:bodyPr wrap="none" rtlCol="0">
            <a:spAutoFit/>
          </a:bodyPr>
          <a:lstStyle/>
          <a:p>
            <a:r>
              <a:rPr lang="es-CO" sz="2000" b="1" dirty="0">
                <a:solidFill>
                  <a:schemeClr val="accent1">
                    <a:lumMod val="75000"/>
                  </a:schemeClr>
                </a:solidFill>
              </a:rPr>
              <a:t>Exposición de propuestas – El país de los jóvenes: </a:t>
            </a:r>
          </a:p>
        </p:txBody>
      </p:sp>
      <p:pic>
        <p:nvPicPr>
          <p:cNvPr id="3074" name="Picture 2">
            <a:extLst>
              <a:ext uri="{FF2B5EF4-FFF2-40B4-BE49-F238E27FC236}">
                <a16:creationId xmlns:a16="http://schemas.microsoft.com/office/drawing/2014/main" id="{18D90E1F-0B81-6801-C505-2DCED29AD486}"/>
              </a:ext>
            </a:extLst>
          </p:cNvPr>
          <p:cNvPicPr>
            <a:picLocks noGrp="1" noChangeAspect="1" noChangeArrowheads="1"/>
          </p:cNvPicPr>
          <p:nvPr>
            <p:ph idx="1"/>
          </p:nvPr>
        </p:nvPicPr>
        <p:blipFill rotWithShape="1">
          <a:blip r:embed="rId4">
            <a:alphaModFix/>
            <a:extLst>
              <a:ext uri="{28A0092B-C50C-407E-A947-70E740481C1C}">
                <a14:useLocalDpi xmlns:a14="http://schemas.microsoft.com/office/drawing/2010/main" val="0"/>
              </a:ext>
            </a:extLst>
          </a:blip>
          <a:srcRect l="20997" t="28462" r="17892" b="29534"/>
          <a:stretch/>
        </p:blipFill>
        <p:spPr bwMode="auto">
          <a:xfrm>
            <a:off x="119270" y="944217"/>
            <a:ext cx="3714732" cy="25742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838388E-B0B7-774B-2825-614BFFE8A52E}"/>
              </a:ext>
            </a:extLst>
          </p:cNvPr>
          <p:cNvPicPr>
            <a:picLocks noChangeAspect="1"/>
          </p:cNvPicPr>
          <p:nvPr/>
        </p:nvPicPr>
        <p:blipFill rotWithShape="1">
          <a:blip r:embed="rId5"/>
          <a:srcRect l="23183" t="1567" r="22367" b="385"/>
          <a:stretch/>
        </p:blipFill>
        <p:spPr>
          <a:xfrm>
            <a:off x="246809" y="3737114"/>
            <a:ext cx="2486863" cy="2373383"/>
          </a:xfrm>
          <a:prstGeom prst="rect">
            <a:avLst/>
          </a:prstGeom>
        </p:spPr>
      </p:pic>
      <p:pic>
        <p:nvPicPr>
          <p:cNvPr id="8" name="Imagen 7">
            <a:extLst>
              <a:ext uri="{FF2B5EF4-FFF2-40B4-BE49-F238E27FC236}">
                <a16:creationId xmlns:a16="http://schemas.microsoft.com/office/drawing/2014/main" id="{260E6CDA-75FA-8B17-72FE-0D0639883322}"/>
              </a:ext>
            </a:extLst>
          </p:cNvPr>
          <p:cNvPicPr>
            <a:picLocks noChangeAspect="1"/>
          </p:cNvPicPr>
          <p:nvPr/>
        </p:nvPicPr>
        <p:blipFill rotWithShape="1">
          <a:blip r:embed="rId6"/>
          <a:srcRect l="22261" t="-2174" r="27391"/>
          <a:stretch/>
        </p:blipFill>
        <p:spPr>
          <a:xfrm>
            <a:off x="4094920" y="3657600"/>
            <a:ext cx="2486863" cy="2523370"/>
          </a:xfrm>
          <a:prstGeom prst="rect">
            <a:avLst/>
          </a:prstGeom>
        </p:spPr>
      </p:pic>
      <p:pic>
        <p:nvPicPr>
          <p:cNvPr id="11" name="Imagen 10">
            <a:extLst>
              <a:ext uri="{FF2B5EF4-FFF2-40B4-BE49-F238E27FC236}">
                <a16:creationId xmlns:a16="http://schemas.microsoft.com/office/drawing/2014/main" id="{7F0DF07F-8F55-C8D9-01D9-93461703BD21}"/>
              </a:ext>
            </a:extLst>
          </p:cNvPr>
          <p:cNvPicPr>
            <a:picLocks noChangeAspect="1"/>
          </p:cNvPicPr>
          <p:nvPr/>
        </p:nvPicPr>
        <p:blipFill rotWithShape="1">
          <a:blip r:embed="rId7"/>
          <a:srcRect l="20087" t="-311" r="24499" b="1"/>
          <a:stretch/>
        </p:blipFill>
        <p:spPr>
          <a:xfrm>
            <a:off x="8004744" y="3692315"/>
            <a:ext cx="2454967" cy="2488655"/>
          </a:xfrm>
          <a:prstGeom prst="rect">
            <a:avLst/>
          </a:prstGeom>
        </p:spPr>
      </p:pic>
      <p:pic>
        <p:nvPicPr>
          <p:cNvPr id="3076" name="Picture 4">
            <a:extLst>
              <a:ext uri="{FF2B5EF4-FFF2-40B4-BE49-F238E27FC236}">
                <a16:creationId xmlns:a16="http://schemas.microsoft.com/office/drawing/2014/main" id="{90A05832-5741-614B-32AF-A457D2E73A1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595" t="28696" r="18093" b="32174"/>
          <a:stretch/>
        </p:blipFill>
        <p:spPr bwMode="auto">
          <a:xfrm>
            <a:off x="3741254" y="944217"/>
            <a:ext cx="3861801" cy="24847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13D8655-42CD-9CF4-6257-C5E316E4D0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53" t="27748" r="16735" b="34715"/>
          <a:stretch/>
        </p:blipFill>
        <p:spPr bwMode="auto">
          <a:xfrm>
            <a:off x="7603055" y="899490"/>
            <a:ext cx="4170743" cy="257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6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2">
            <a:extLst>
              <a:ext uri="{FF2B5EF4-FFF2-40B4-BE49-F238E27FC236}">
                <a16:creationId xmlns:a16="http://schemas.microsoft.com/office/drawing/2014/main" id="{12F0EEFB-E992-C2F9-4325-88BD7E1CBAB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091" t="12104" r="-2" b="4400"/>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53E59A4-9B44-621F-8F14-7D7FE0AA9A0E}"/>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s-ES_tradnl" sz="3000"/>
              <a:t>2. Análisis y comparación de las palabras clave de los candidatos. </a:t>
            </a:r>
            <a:br>
              <a:rPr lang="es-ES_tradnl" sz="3000"/>
            </a:br>
            <a:endParaRPr lang="es-ES_tradnl" sz="3000"/>
          </a:p>
        </p:txBody>
      </p:sp>
    </p:spTree>
    <p:extLst>
      <p:ext uri="{BB962C8B-B14F-4D97-AF65-F5344CB8AC3E}">
        <p14:creationId xmlns:p14="http://schemas.microsoft.com/office/powerpoint/2010/main" val="299476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F25A7-5A57-CC21-2055-644672140086}"/>
              </a:ext>
            </a:extLst>
          </p:cNvPr>
          <p:cNvSpPr>
            <a:spLocks noGrp="1"/>
          </p:cNvSpPr>
          <p:nvPr>
            <p:ph type="title"/>
          </p:nvPr>
        </p:nvSpPr>
        <p:spPr/>
        <p:txBody>
          <a:bodyPr/>
          <a:lstStyle/>
          <a:p>
            <a:r>
              <a:rPr lang="es-CO" dirty="0"/>
              <a:t>¿Qué podemos hacer con esto? Bueno, dos cosas: 1. Comparar: </a:t>
            </a:r>
          </a:p>
        </p:txBody>
      </p:sp>
      <p:sp>
        <p:nvSpPr>
          <p:cNvPr id="3" name="Marcador de contenido 2">
            <a:extLst>
              <a:ext uri="{FF2B5EF4-FFF2-40B4-BE49-F238E27FC236}">
                <a16:creationId xmlns:a16="http://schemas.microsoft.com/office/drawing/2014/main" id="{AFB7449C-6CC1-F750-4BA6-9A3A1096B9AD}"/>
              </a:ext>
            </a:extLst>
          </p:cNvPr>
          <p:cNvSpPr>
            <a:spLocks noGrp="1"/>
          </p:cNvSpPr>
          <p:nvPr>
            <p:ph idx="1"/>
          </p:nvPr>
        </p:nvSpPr>
        <p:spPr/>
        <p:txBody>
          <a:bodyPr/>
          <a:lstStyle/>
          <a:p>
            <a:r>
              <a:rPr lang="es-CO" dirty="0"/>
              <a:t>1. </a:t>
            </a:r>
          </a:p>
        </p:txBody>
      </p:sp>
      <p:pic>
        <p:nvPicPr>
          <p:cNvPr id="5" name="Imagen 4">
            <a:extLst>
              <a:ext uri="{FF2B5EF4-FFF2-40B4-BE49-F238E27FC236}">
                <a16:creationId xmlns:a16="http://schemas.microsoft.com/office/drawing/2014/main" id="{5192A91F-7372-FEE1-EC99-DB20259E9BC2}"/>
              </a:ext>
            </a:extLst>
          </p:cNvPr>
          <p:cNvPicPr>
            <a:picLocks noChangeAspect="1"/>
          </p:cNvPicPr>
          <p:nvPr/>
        </p:nvPicPr>
        <p:blipFill rotWithShape="1">
          <a:blip r:embed="rId2">
            <a:extLst>
              <a:ext uri="{28A0092B-C50C-407E-A947-70E740481C1C}">
                <a14:useLocalDpi xmlns:a14="http://schemas.microsoft.com/office/drawing/2010/main" val="0"/>
              </a:ext>
            </a:extLst>
          </a:blip>
          <a:srcRect l="2250" t="16368" r="10214" b="12733"/>
          <a:stretch/>
        </p:blipFill>
        <p:spPr>
          <a:xfrm>
            <a:off x="156753" y="2024743"/>
            <a:ext cx="11493291" cy="548640"/>
          </a:xfrm>
          <a:prstGeom prst="rect">
            <a:avLst/>
          </a:prstGeom>
        </p:spPr>
      </p:pic>
      <p:pic>
        <p:nvPicPr>
          <p:cNvPr id="7" name="Imagen 6">
            <a:extLst>
              <a:ext uri="{FF2B5EF4-FFF2-40B4-BE49-F238E27FC236}">
                <a16:creationId xmlns:a16="http://schemas.microsoft.com/office/drawing/2014/main" id="{DD6EA5FA-AA27-435A-2243-5CBDBE1D5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750103"/>
            <a:ext cx="8973556" cy="3498297"/>
          </a:xfrm>
          <a:prstGeom prst="rect">
            <a:avLst/>
          </a:prstGeom>
        </p:spPr>
      </p:pic>
    </p:spTree>
    <p:extLst>
      <p:ext uri="{BB962C8B-B14F-4D97-AF65-F5344CB8AC3E}">
        <p14:creationId xmlns:p14="http://schemas.microsoft.com/office/powerpoint/2010/main" val="2473593869"/>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{3450B9A9-184E-EC43-9D72-164C25900D27}tf10001060</Template>
  <TotalTime>2805</TotalTime>
  <Words>2042</Words>
  <Application>Microsoft Macintosh PowerPoint</Application>
  <PresentationFormat>Panorámica</PresentationFormat>
  <Paragraphs>178</Paragraphs>
  <Slides>22</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Cambria Math</vt:lpstr>
      <vt:lpstr>Trebuchet MS</vt:lpstr>
      <vt:lpstr>Wingdings 3</vt:lpstr>
      <vt:lpstr>Faceta</vt:lpstr>
      <vt:lpstr>Proyecto MCPP: Entrevistas a los candidatos presidenciales, más útiles de lo que pensamos </vt:lpstr>
      <vt:lpstr>Campaña tras campaña, se realizan entrevistas, se dan debates y se responden diferentes preguntas…</vt:lpstr>
      <vt:lpstr>1. ¿Cuál es el enfoque y cuáles son las propuestas principales de cada candidato? </vt:lpstr>
      <vt:lpstr>Bargh (2007)</vt:lpstr>
      <vt:lpstr>Presentación de PowerPoint</vt:lpstr>
      <vt:lpstr>Presentación de PowerPoint</vt:lpstr>
      <vt:lpstr>Presentación de PowerPoint</vt:lpstr>
      <vt:lpstr>2. Análisis y comparación de las palabras clave de los candidatos.  </vt:lpstr>
      <vt:lpstr>¿Qué podemos hacer con esto? Bueno, dos cosas: 1. Comparar: </vt:lpstr>
      <vt:lpstr>1. Comparar:</vt:lpstr>
      <vt:lpstr>2. Análisis de contexto:</vt:lpstr>
      <vt:lpstr>3. Inteligencia artificial y lenguaje humano para el análisis de similitudes. </vt:lpstr>
      <vt:lpstr>3. Inteligencia artificial y lenguaje humano para el análisis de similitudes. </vt:lpstr>
      <vt:lpstr>Anexo:</vt:lpstr>
      <vt:lpstr>Comparación entre discursos de los candidatos presidenciales (Incluyendo actuales y 2018):</vt:lpstr>
      <vt:lpstr>4. Conclusiones y utilidad de este tipo de ejercicios. </vt:lpstr>
      <vt:lpstr>Vimos a través del gráfico de Nube de Palabras, como se resaltan palabras como:  </vt:lpstr>
      <vt:lpstr>¿se podría predecir con estos análisis cual era la verdad detrás de la frase, que en vallas "más salarios, menos impuestos"?</vt:lpstr>
      <vt:lpstr>Salarios y Conclusión: </vt:lpstr>
      <vt:lpstr>Anexo:</vt:lpstr>
      <vt:lpstr>Ejemplo:  Documento 1: Reducir la desigualdad es necesario. Documento 2: Reducir la desigualdad y la pobreza es necesario.</vt:lpstr>
      <vt:lpstr>Luego, con las siguientes funciones programadas, Python tiene en cuenta el texto original y la TF-IDF previamente planteada, para así determinar el valor de cada palabra:  vectorizer = TfidfVectorizer (ngram_range=(1,1)) X = vectorizer.fit_transform([phrase_one,phrase_two])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MCPP: Entrevistas a los candidatos presidenciales, más útiles de lo que pensamos </dc:title>
  <dc:creator/>
  <cp:lastModifiedBy>Alejandro Garavito Carrascal</cp:lastModifiedBy>
  <cp:revision>5</cp:revision>
  <dcterms:created xsi:type="dcterms:W3CDTF">2022-05-22T19:13:03Z</dcterms:created>
  <dcterms:modified xsi:type="dcterms:W3CDTF">2022-05-24T17:58:52Z</dcterms:modified>
</cp:coreProperties>
</file>